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7556500" cy="10693400"/>
  <p:notesSz cx="6858000" cy="9144000"/>
  <p:embeddedFontLst>
    <p:embeddedFont>
      <p:font typeface="Montserrat" charset="1" panose="00000500000000000000"/>
      <p:regular r:id="rId22"/>
    </p:embeddedFont>
    <p:embeddedFont>
      <p:font typeface="IBM Plex Sans" charset="1" panose="020B0503050203000203"/>
      <p:regular r:id="rId23"/>
    </p:embeddedFont>
    <p:embeddedFont>
      <p:font typeface="IBM Plex Sans Bold" charset="1" panose="020B0803050203000203"/>
      <p:regular r:id="rId24"/>
    </p:embeddedFont>
    <p:embeddedFont>
      <p:font typeface="Abril Fatface" charset="1" panose="02000503000000020003"/>
      <p:regular r:id="rId25"/>
    </p:embeddedFont>
    <p:embeddedFont>
      <p:font typeface="Arimo" charset="1" panose="020B0604020202020204"/>
      <p:regular r:id="rId26"/>
    </p:embeddedFont>
    <p:embeddedFont>
      <p:font typeface="Arimo Bold" charset="1" panose="020B0704020202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sv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3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40.jpeg" Type="http://schemas.openxmlformats.org/officeDocument/2006/relationships/image"/><Relationship Id="rId5"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 Id="rId3" Target="../media/image2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5089" y="-174882"/>
            <a:ext cx="7675245" cy="10707653"/>
          </a:xfrm>
          <a:custGeom>
            <a:avLst/>
            <a:gdLst/>
            <a:ahLst/>
            <a:cxnLst/>
            <a:rect r="r" b="b" t="t" l="l"/>
            <a:pathLst>
              <a:path h="10707653" w="7675245">
                <a:moveTo>
                  <a:pt x="0" y="0"/>
                </a:moveTo>
                <a:lnTo>
                  <a:pt x="7675245" y="0"/>
                </a:lnTo>
                <a:lnTo>
                  <a:pt x="7675245" y="10707652"/>
                </a:lnTo>
                <a:lnTo>
                  <a:pt x="0" y="10707652"/>
                </a:lnTo>
                <a:lnTo>
                  <a:pt x="0" y="0"/>
                </a:lnTo>
                <a:close/>
              </a:path>
            </a:pathLst>
          </a:custGeom>
          <a:blipFill>
            <a:blip r:embed="rId2"/>
            <a:stretch>
              <a:fillRect l="0" t="0" r="0" b="0"/>
            </a:stretch>
          </a:blipFill>
        </p:spPr>
      </p:sp>
      <p:sp>
        <p:nvSpPr>
          <p:cNvPr name="Freeform 3" id="3"/>
          <p:cNvSpPr/>
          <p:nvPr/>
        </p:nvSpPr>
        <p:spPr>
          <a:xfrm flipH="false" flipV="false" rot="0">
            <a:off x="2964056" y="3338322"/>
            <a:ext cx="4584192" cy="2945635"/>
          </a:xfrm>
          <a:custGeom>
            <a:avLst/>
            <a:gdLst/>
            <a:ahLst/>
            <a:cxnLst/>
            <a:rect r="r" b="b" t="t" l="l"/>
            <a:pathLst>
              <a:path h="2945635" w="4584192">
                <a:moveTo>
                  <a:pt x="0" y="0"/>
                </a:moveTo>
                <a:lnTo>
                  <a:pt x="4584192" y="0"/>
                </a:lnTo>
                <a:lnTo>
                  <a:pt x="4584192" y="2945635"/>
                </a:lnTo>
                <a:lnTo>
                  <a:pt x="0" y="2945635"/>
                </a:lnTo>
                <a:lnTo>
                  <a:pt x="0" y="0"/>
                </a:lnTo>
                <a:close/>
              </a:path>
            </a:pathLst>
          </a:custGeom>
          <a:blipFill>
            <a:blip r:embed="rId3"/>
            <a:stretch>
              <a:fillRect l="0" t="0" r="0" b="0"/>
            </a:stretch>
          </a:blipFill>
        </p:spPr>
      </p:sp>
      <p:sp>
        <p:nvSpPr>
          <p:cNvPr name="Freeform 4" id="4"/>
          <p:cNvSpPr/>
          <p:nvPr/>
        </p:nvSpPr>
        <p:spPr>
          <a:xfrm flipH="false" flipV="false" rot="0">
            <a:off x="351730" y="74604"/>
            <a:ext cx="1013774" cy="1013755"/>
          </a:xfrm>
          <a:custGeom>
            <a:avLst/>
            <a:gdLst/>
            <a:ahLst/>
            <a:cxnLst/>
            <a:rect r="r" b="b" t="t" l="l"/>
            <a:pathLst>
              <a:path h="1013755" w="1013774">
                <a:moveTo>
                  <a:pt x="0" y="0"/>
                </a:moveTo>
                <a:lnTo>
                  <a:pt x="1013774" y="0"/>
                </a:lnTo>
                <a:lnTo>
                  <a:pt x="1013774" y="1013755"/>
                </a:lnTo>
                <a:lnTo>
                  <a:pt x="0" y="1013755"/>
                </a:lnTo>
                <a:lnTo>
                  <a:pt x="0" y="0"/>
                </a:lnTo>
                <a:close/>
              </a:path>
            </a:pathLst>
          </a:custGeom>
          <a:blipFill>
            <a:blip r:embed="rId4"/>
            <a:stretch>
              <a:fillRect l="0" t="0" r="0" b="0"/>
            </a:stretch>
          </a:blipFill>
        </p:spPr>
      </p:sp>
      <p:sp>
        <p:nvSpPr>
          <p:cNvPr name="Freeform 5" id="5"/>
          <p:cNvSpPr/>
          <p:nvPr/>
        </p:nvSpPr>
        <p:spPr>
          <a:xfrm flipH="false" flipV="false" rot="0">
            <a:off x="374837" y="6028306"/>
            <a:ext cx="47663" cy="47625"/>
          </a:xfrm>
          <a:custGeom>
            <a:avLst/>
            <a:gdLst/>
            <a:ahLst/>
            <a:cxnLst/>
            <a:rect r="r" b="b" t="t" l="l"/>
            <a:pathLst>
              <a:path h="47625" w="47663">
                <a:moveTo>
                  <a:pt x="0" y="0"/>
                </a:moveTo>
                <a:lnTo>
                  <a:pt x="47663" y="0"/>
                </a:lnTo>
                <a:lnTo>
                  <a:pt x="47663" y="47625"/>
                </a:lnTo>
                <a:lnTo>
                  <a:pt x="0" y="476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74837" y="6237989"/>
            <a:ext cx="47663" cy="47749"/>
          </a:xfrm>
          <a:custGeom>
            <a:avLst/>
            <a:gdLst/>
            <a:ahLst/>
            <a:cxnLst/>
            <a:rect r="r" b="b" t="t" l="l"/>
            <a:pathLst>
              <a:path h="47749" w="47663">
                <a:moveTo>
                  <a:pt x="0" y="0"/>
                </a:moveTo>
                <a:lnTo>
                  <a:pt x="47663" y="0"/>
                </a:lnTo>
                <a:lnTo>
                  <a:pt x="47663" y="47749"/>
                </a:lnTo>
                <a:lnTo>
                  <a:pt x="0" y="477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74837" y="6867144"/>
            <a:ext cx="47663" cy="47749"/>
          </a:xfrm>
          <a:custGeom>
            <a:avLst/>
            <a:gdLst/>
            <a:ahLst/>
            <a:cxnLst/>
            <a:rect r="r" b="b" t="t" l="l"/>
            <a:pathLst>
              <a:path h="47749" w="47663">
                <a:moveTo>
                  <a:pt x="0" y="0"/>
                </a:moveTo>
                <a:lnTo>
                  <a:pt x="47663" y="0"/>
                </a:lnTo>
                <a:lnTo>
                  <a:pt x="47663" y="47749"/>
                </a:lnTo>
                <a:lnTo>
                  <a:pt x="0" y="47749"/>
                </a:lnTo>
                <a:lnTo>
                  <a:pt x="0" y="0"/>
                </a:lnTo>
                <a:close/>
              </a:path>
            </a:pathLst>
          </a:custGeom>
          <a:blipFill>
            <a:blip r:embed="rId7">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74837" y="7286625"/>
            <a:ext cx="47663" cy="47625"/>
          </a:xfrm>
          <a:custGeom>
            <a:avLst/>
            <a:gdLst/>
            <a:ahLst/>
            <a:cxnLst/>
            <a:rect r="r" b="b" t="t" l="l"/>
            <a:pathLst>
              <a:path h="47625" w="47663">
                <a:moveTo>
                  <a:pt x="0" y="0"/>
                </a:moveTo>
                <a:lnTo>
                  <a:pt x="47663" y="0"/>
                </a:lnTo>
                <a:lnTo>
                  <a:pt x="47663" y="47625"/>
                </a:lnTo>
                <a:lnTo>
                  <a:pt x="0" y="47625"/>
                </a:lnTo>
                <a:lnTo>
                  <a:pt x="0" y="0"/>
                </a:lnTo>
                <a:close/>
              </a:path>
            </a:pathLst>
          </a:custGeom>
          <a:blipFill>
            <a:blip r:embed="rId5">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374837" y="7496299"/>
            <a:ext cx="47663" cy="47749"/>
          </a:xfrm>
          <a:custGeom>
            <a:avLst/>
            <a:gdLst/>
            <a:ahLst/>
            <a:cxnLst/>
            <a:rect r="r" b="b" t="t" l="l"/>
            <a:pathLst>
              <a:path h="47749" w="47663">
                <a:moveTo>
                  <a:pt x="0" y="0"/>
                </a:moveTo>
                <a:lnTo>
                  <a:pt x="47663" y="0"/>
                </a:lnTo>
                <a:lnTo>
                  <a:pt x="47663" y="47749"/>
                </a:lnTo>
                <a:lnTo>
                  <a:pt x="0" y="47749"/>
                </a:lnTo>
                <a:lnTo>
                  <a:pt x="0" y="0"/>
                </a:lnTo>
                <a:close/>
              </a:path>
            </a:pathLst>
          </a:custGeom>
          <a:blipFill>
            <a:blip r:embed="rId7">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374837" y="7915780"/>
            <a:ext cx="47663" cy="47625"/>
          </a:xfrm>
          <a:custGeom>
            <a:avLst/>
            <a:gdLst/>
            <a:ahLst/>
            <a:cxnLst/>
            <a:rect r="r" b="b" t="t" l="l"/>
            <a:pathLst>
              <a:path h="47625" w="47663">
                <a:moveTo>
                  <a:pt x="0" y="0"/>
                </a:moveTo>
                <a:lnTo>
                  <a:pt x="47663" y="0"/>
                </a:lnTo>
                <a:lnTo>
                  <a:pt x="47663" y="47625"/>
                </a:lnTo>
                <a:lnTo>
                  <a:pt x="0" y="47625"/>
                </a:lnTo>
                <a:lnTo>
                  <a:pt x="0" y="0"/>
                </a:lnTo>
                <a:close/>
              </a:path>
            </a:pathLst>
          </a:custGeom>
          <a:blipFill>
            <a:blip r:embed="rId5">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283464" y="2387222"/>
            <a:ext cx="7046976" cy="39624"/>
          </a:xfrm>
          <a:custGeom>
            <a:avLst/>
            <a:gdLst/>
            <a:ahLst/>
            <a:cxnLst/>
            <a:rect r="r" b="b" t="t" l="l"/>
            <a:pathLst>
              <a:path h="39624" w="7046976">
                <a:moveTo>
                  <a:pt x="0" y="0"/>
                </a:moveTo>
                <a:lnTo>
                  <a:pt x="7046976" y="0"/>
                </a:lnTo>
                <a:lnTo>
                  <a:pt x="7046976" y="39624"/>
                </a:lnTo>
                <a:lnTo>
                  <a:pt x="0" y="3962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2" id="12"/>
          <p:cNvSpPr txBox="true"/>
          <p:nvPr/>
        </p:nvSpPr>
        <p:spPr>
          <a:xfrm rot="0">
            <a:off x="-47576" y="1292501"/>
            <a:ext cx="7980575" cy="1114533"/>
          </a:xfrm>
          <a:prstGeom prst="rect">
            <a:avLst/>
          </a:prstGeom>
        </p:spPr>
        <p:txBody>
          <a:bodyPr anchor="t" rtlCol="false" tIns="0" lIns="0" bIns="0" rIns="0">
            <a:spAutoFit/>
          </a:bodyPr>
          <a:lstStyle/>
          <a:p>
            <a:pPr algn="ctr">
              <a:lnSpc>
                <a:spcPts val="4516"/>
              </a:lnSpc>
            </a:pPr>
            <a:r>
              <a:rPr lang="en-US" sz="2951" spc="1157">
                <a:solidFill>
                  <a:srgbClr val="FFFFFF"/>
                </a:solidFill>
                <a:latin typeface="Montserrat"/>
                <a:ea typeface="Montserrat"/>
                <a:cs typeface="Montserrat"/>
                <a:sym typeface="Montserrat"/>
              </a:rPr>
              <a:t>15 TEMMUZ ÇOCUK GAZETESİ ÖZEL SAYISI</a:t>
            </a:r>
          </a:p>
        </p:txBody>
      </p:sp>
      <p:sp>
        <p:nvSpPr>
          <p:cNvPr name="TextBox 13" id="13"/>
          <p:cNvSpPr txBox="true"/>
          <p:nvPr/>
        </p:nvSpPr>
        <p:spPr>
          <a:xfrm rot="0">
            <a:off x="353568" y="2739438"/>
            <a:ext cx="3338760" cy="231300"/>
          </a:xfrm>
          <a:prstGeom prst="rect">
            <a:avLst/>
          </a:prstGeom>
        </p:spPr>
        <p:txBody>
          <a:bodyPr anchor="t" rtlCol="false" tIns="0" lIns="0" bIns="0" rIns="0">
            <a:spAutoFit/>
          </a:bodyPr>
          <a:lstStyle/>
          <a:p>
            <a:pPr algn="l">
              <a:lnSpc>
                <a:spcPts val="1948"/>
              </a:lnSpc>
            </a:pPr>
            <a:r>
              <a:rPr lang="en-US" sz="1392" spc="572">
                <a:solidFill>
                  <a:srgbClr val="FFFFFF"/>
                </a:solidFill>
                <a:latin typeface="Montserrat"/>
                <a:ea typeface="Montserrat"/>
                <a:cs typeface="Montserrat"/>
                <a:sym typeface="Montserrat"/>
              </a:rPr>
              <a:t>AĞIRTAŞ İLKOKULU</a:t>
            </a:r>
          </a:p>
        </p:txBody>
      </p:sp>
      <p:sp>
        <p:nvSpPr>
          <p:cNvPr name="TextBox 14" id="14"/>
          <p:cNvSpPr txBox="true"/>
          <p:nvPr/>
        </p:nvSpPr>
        <p:spPr>
          <a:xfrm rot="0">
            <a:off x="6263002" y="3015815"/>
            <a:ext cx="1150239" cy="201644"/>
          </a:xfrm>
          <a:prstGeom prst="rect">
            <a:avLst/>
          </a:prstGeom>
        </p:spPr>
        <p:txBody>
          <a:bodyPr anchor="t" rtlCol="false" tIns="0" lIns="0" bIns="0" rIns="0">
            <a:spAutoFit/>
          </a:bodyPr>
          <a:lstStyle/>
          <a:p>
            <a:pPr algn="l">
              <a:lnSpc>
                <a:spcPts val="1612"/>
              </a:lnSpc>
            </a:pPr>
            <a:r>
              <a:rPr lang="en-US" sz="1152">
                <a:solidFill>
                  <a:srgbClr val="FFFFFF"/>
                </a:solidFill>
                <a:latin typeface="IBM Plex Sans"/>
                <a:ea typeface="IBM Plex Sans"/>
                <a:cs typeface="IBM Plex Sans"/>
                <a:sym typeface="IBM Plex Sans"/>
              </a:rPr>
              <a:t>Para ile Satılmaz</a:t>
            </a:r>
            <a:r>
              <a:rPr lang="en-US" sz="1152">
                <a:solidFill>
                  <a:srgbClr val="000000"/>
                </a:solidFill>
                <a:latin typeface="IBM Plex Sans"/>
                <a:ea typeface="IBM Plex Sans"/>
                <a:cs typeface="IBM Plex Sans"/>
                <a:sym typeface="IBM Plex Sans"/>
              </a:rPr>
              <a:t> </a:t>
            </a:r>
          </a:p>
        </p:txBody>
      </p:sp>
      <p:sp>
        <p:nvSpPr>
          <p:cNvPr name="TextBox 15" id="15"/>
          <p:cNvSpPr txBox="true"/>
          <p:nvPr/>
        </p:nvSpPr>
        <p:spPr>
          <a:xfrm rot="0">
            <a:off x="731825" y="4091073"/>
            <a:ext cx="1620088" cy="860622"/>
          </a:xfrm>
          <a:prstGeom prst="rect">
            <a:avLst/>
          </a:prstGeom>
        </p:spPr>
        <p:txBody>
          <a:bodyPr anchor="t" rtlCol="false" tIns="0" lIns="0" bIns="0" rIns="0">
            <a:spAutoFit/>
          </a:bodyPr>
          <a:lstStyle/>
          <a:p>
            <a:pPr algn="ctr">
              <a:lnSpc>
                <a:spcPts val="3456"/>
              </a:lnSpc>
            </a:pPr>
            <a:r>
              <a:rPr lang="en-US" b="true" sz="2495" spc="2">
                <a:solidFill>
                  <a:srgbClr val="000000"/>
                </a:solidFill>
                <a:latin typeface="IBM Plex Sans Bold"/>
                <a:ea typeface="IBM Plex Sans Bold"/>
                <a:cs typeface="IBM Plex Sans Bold"/>
                <a:sym typeface="IBM Plex Sans Bold"/>
              </a:rPr>
              <a:t>Bu Sayıda Neler var </a:t>
            </a:r>
          </a:p>
        </p:txBody>
      </p:sp>
      <p:sp>
        <p:nvSpPr>
          <p:cNvPr name="TextBox 16" id="16"/>
          <p:cNvSpPr txBox="true"/>
          <p:nvPr/>
        </p:nvSpPr>
        <p:spPr>
          <a:xfrm rot="0">
            <a:off x="542849" y="5935742"/>
            <a:ext cx="2055152" cy="1039151"/>
          </a:xfrm>
          <a:prstGeom prst="rect">
            <a:avLst/>
          </a:prstGeom>
        </p:spPr>
        <p:txBody>
          <a:bodyPr anchor="t" rtlCol="false" tIns="0" lIns="0" bIns="0" rIns="0">
            <a:spAutoFit/>
          </a:bodyPr>
          <a:lstStyle/>
          <a:p>
            <a:pPr algn="just">
              <a:lnSpc>
                <a:spcPts val="1655"/>
              </a:lnSpc>
            </a:pPr>
            <a:r>
              <a:rPr lang="en-US" b="true" sz="1200" spc="1">
                <a:solidFill>
                  <a:srgbClr val="000000"/>
                </a:solidFill>
                <a:latin typeface="IBM Plex Sans Bold"/>
                <a:ea typeface="IBM Plex Sans Bold"/>
                <a:cs typeface="IBM Plex Sans Bold"/>
                <a:sym typeface="IBM Plex Sans Bold"/>
              </a:rPr>
              <a:t>YEMİN METNİ CUMHURBAŞKANI RECEP TAYYİP ERDOĞAN'IN 15 TEMMUZ KONUŞMA METNİ VATAN SEVGİSİNİN ÖNEMİ </a:t>
            </a:r>
          </a:p>
        </p:txBody>
      </p:sp>
      <p:sp>
        <p:nvSpPr>
          <p:cNvPr name="TextBox 17" id="17"/>
          <p:cNvSpPr txBox="true"/>
          <p:nvPr/>
        </p:nvSpPr>
        <p:spPr>
          <a:xfrm rot="0">
            <a:off x="542849" y="7061597"/>
            <a:ext cx="1505026" cy="542439"/>
          </a:xfrm>
          <a:prstGeom prst="rect">
            <a:avLst/>
          </a:prstGeom>
        </p:spPr>
        <p:txBody>
          <a:bodyPr anchor="t" rtlCol="false" tIns="0" lIns="0" bIns="0" rIns="0">
            <a:spAutoFit/>
          </a:bodyPr>
          <a:lstStyle/>
          <a:p>
            <a:pPr algn="l">
              <a:lnSpc>
                <a:spcPts val="3000"/>
              </a:lnSpc>
            </a:pPr>
            <a:r>
              <a:rPr lang="en-US" b="true" sz="1200" spc="1">
                <a:solidFill>
                  <a:srgbClr val="000000"/>
                </a:solidFill>
                <a:latin typeface="IBM Plex Sans Bold"/>
                <a:ea typeface="IBM Plex Sans Bold"/>
                <a:cs typeface="IBM Plex Sans Bold"/>
                <a:sym typeface="IBM Plex Sans Bold"/>
              </a:rPr>
              <a:t>ÖMER HALİSDEMİR </a:t>
            </a:r>
          </a:p>
          <a:p>
            <a:pPr algn="l">
              <a:lnSpc>
                <a:spcPts val="600"/>
              </a:lnSpc>
            </a:pPr>
            <a:r>
              <a:rPr lang="en-US" b="true" sz="1200" spc="1">
                <a:solidFill>
                  <a:srgbClr val="000000"/>
                </a:solidFill>
                <a:latin typeface="IBM Plex Sans Bold"/>
                <a:ea typeface="IBM Plex Sans Bold"/>
                <a:cs typeface="IBM Plex Sans Bold"/>
                <a:sym typeface="IBM Plex Sans Bold"/>
              </a:rPr>
              <a:t>BÜLENT AYDIN </a:t>
            </a:r>
          </a:p>
        </p:txBody>
      </p:sp>
      <p:sp>
        <p:nvSpPr>
          <p:cNvPr name="TextBox 18" id="18"/>
          <p:cNvSpPr txBox="true"/>
          <p:nvPr/>
        </p:nvSpPr>
        <p:spPr>
          <a:xfrm rot="0">
            <a:off x="542849" y="7686685"/>
            <a:ext cx="1921621" cy="1097150"/>
          </a:xfrm>
          <a:prstGeom prst="rect">
            <a:avLst/>
          </a:prstGeom>
        </p:spPr>
        <p:txBody>
          <a:bodyPr anchor="t" rtlCol="false" tIns="0" lIns="0" bIns="0" rIns="0">
            <a:spAutoFit/>
          </a:bodyPr>
          <a:lstStyle/>
          <a:p>
            <a:pPr algn="l">
              <a:lnSpc>
                <a:spcPts val="3000"/>
              </a:lnSpc>
            </a:pPr>
            <a:r>
              <a:rPr lang="en-US" b="true" sz="1200" spc="1">
                <a:solidFill>
                  <a:srgbClr val="000000"/>
                </a:solidFill>
                <a:latin typeface="IBM Plex Sans Bold"/>
                <a:ea typeface="IBM Plex Sans Bold"/>
                <a:cs typeface="IBM Plex Sans Bold"/>
                <a:sym typeface="IBM Plex Sans Bold"/>
              </a:rPr>
              <a:t>ÖĞRENCİLERİMİZDEN 15 TEMMUZ KONULU RESİM.ŞİİR VE YAZILAR</a:t>
            </a:r>
          </a:p>
        </p:txBody>
      </p:sp>
      <p:sp>
        <p:nvSpPr>
          <p:cNvPr name="TextBox 19" id="19"/>
          <p:cNvSpPr txBox="true"/>
          <p:nvPr/>
        </p:nvSpPr>
        <p:spPr>
          <a:xfrm rot="0">
            <a:off x="3433572" y="5979452"/>
            <a:ext cx="3481892" cy="3164912"/>
          </a:xfrm>
          <a:prstGeom prst="rect">
            <a:avLst/>
          </a:prstGeom>
        </p:spPr>
        <p:txBody>
          <a:bodyPr anchor="t" rtlCol="false" tIns="0" lIns="0" bIns="0" rIns="0">
            <a:spAutoFit/>
          </a:bodyPr>
          <a:lstStyle/>
          <a:p>
            <a:pPr algn="ctr">
              <a:lnSpc>
                <a:spcPts val="3931"/>
              </a:lnSpc>
            </a:pPr>
            <a:r>
              <a:rPr lang="en-US" sz="2807" spc="36">
                <a:solidFill>
                  <a:srgbClr val="000000"/>
                </a:solidFill>
                <a:latin typeface="Abril Fatface"/>
                <a:ea typeface="Abril Fatface"/>
                <a:cs typeface="Abril Fatface"/>
                <a:sym typeface="Abril Fatface"/>
              </a:rPr>
              <a:t>YEMİN METNİ </a:t>
            </a:r>
          </a:p>
          <a:p>
            <a:pPr algn="ctr">
              <a:lnSpc>
                <a:spcPts val="2358"/>
              </a:lnSpc>
            </a:pPr>
            <a:r>
              <a:rPr lang="en-US" sz="1847" spc="25">
                <a:solidFill>
                  <a:srgbClr val="000000"/>
                </a:solidFill>
                <a:latin typeface="Abril Fatface"/>
                <a:ea typeface="Abril Fatface"/>
                <a:cs typeface="Abril Fatface"/>
                <a:sym typeface="Abril Fatface"/>
              </a:rPr>
              <a:t>"Eğer sizi unutursak kalbimiz kurusun. Emanetlerinize sahip çıkmazsak dillerimiz lal olsun. Şehidim aziz ve mübarek hatıran önünde bir kez daha söz veriyorum ki; Üzerinden asırlar geçse bile şehadetinle hayat bulan bu kutlu destanı asla unutmayacağım" </a:t>
            </a:r>
          </a:p>
        </p:txBody>
      </p:sp>
      <p:sp>
        <p:nvSpPr>
          <p:cNvPr name="Freeform 20" id="20"/>
          <p:cNvSpPr/>
          <p:nvPr/>
        </p:nvSpPr>
        <p:spPr>
          <a:xfrm flipH="false" flipV="false" rot="0">
            <a:off x="305905" y="9303311"/>
            <a:ext cx="47663" cy="47749"/>
          </a:xfrm>
          <a:custGeom>
            <a:avLst/>
            <a:gdLst/>
            <a:ahLst/>
            <a:cxnLst/>
            <a:rect r="r" b="b" t="t" l="l"/>
            <a:pathLst>
              <a:path h="47749" w="47663">
                <a:moveTo>
                  <a:pt x="0" y="0"/>
                </a:moveTo>
                <a:lnTo>
                  <a:pt x="47663" y="0"/>
                </a:lnTo>
                <a:lnTo>
                  <a:pt x="47663" y="47749"/>
                </a:lnTo>
                <a:lnTo>
                  <a:pt x="0" y="47749"/>
                </a:lnTo>
                <a:lnTo>
                  <a:pt x="0" y="0"/>
                </a:lnTo>
                <a:close/>
              </a:path>
            </a:pathLst>
          </a:custGeom>
          <a:blipFill>
            <a:blip r:embed="rId7">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422500" y="9137744"/>
            <a:ext cx="2351913" cy="617089"/>
          </a:xfrm>
          <a:prstGeom prst="rect">
            <a:avLst/>
          </a:prstGeom>
        </p:spPr>
        <p:txBody>
          <a:bodyPr anchor="t" rtlCol="false" tIns="0" lIns="0" bIns="0" rIns="0">
            <a:spAutoFit/>
          </a:bodyPr>
          <a:lstStyle/>
          <a:p>
            <a:pPr algn="ctr">
              <a:lnSpc>
                <a:spcPts val="1680"/>
              </a:lnSpc>
            </a:pPr>
            <a:r>
              <a:rPr lang="en-US" sz="1200" b="true">
                <a:solidFill>
                  <a:srgbClr val="000000"/>
                </a:solidFill>
                <a:latin typeface="IBM Plex Sans Bold"/>
                <a:ea typeface="IBM Plex Sans Bold"/>
                <a:cs typeface="IBM Plex Sans Bold"/>
                <a:sym typeface="IBM Plex Sans Bold"/>
              </a:rPr>
              <a:t>OKULUMUZ ÖĞRETMENLERİNİN DUYGU VE DÜŞÜNCELERİ</a:t>
            </a:r>
          </a:p>
          <a:p>
            <a:pPr algn="ctr">
              <a:lnSpc>
                <a:spcPts val="1680"/>
              </a:lnSpc>
            </a:pPr>
          </a:p>
        </p:txBody>
      </p:sp>
      <p:sp>
        <p:nvSpPr>
          <p:cNvPr name="TextBox 22" id="22"/>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1</a:t>
            </a:r>
          </a:p>
        </p:txBody>
      </p:sp>
      <p:sp>
        <p:nvSpPr>
          <p:cNvPr name="TextBox 23" id="23"/>
          <p:cNvSpPr txBox="true"/>
          <p:nvPr/>
        </p:nvSpPr>
        <p:spPr>
          <a:xfrm rot="0">
            <a:off x="329736" y="9674910"/>
            <a:ext cx="2351913" cy="407582"/>
          </a:xfrm>
          <a:prstGeom prst="rect">
            <a:avLst/>
          </a:prstGeom>
        </p:spPr>
        <p:txBody>
          <a:bodyPr anchor="t" rtlCol="false" tIns="0" lIns="0" bIns="0" rIns="0">
            <a:spAutoFit/>
          </a:bodyPr>
          <a:lstStyle/>
          <a:p>
            <a:pPr algn="ctr">
              <a:lnSpc>
                <a:spcPts val="1680"/>
              </a:lnSpc>
            </a:pPr>
            <a:r>
              <a:rPr lang="en-US" sz="1200" b="true">
                <a:solidFill>
                  <a:srgbClr val="000000"/>
                </a:solidFill>
                <a:latin typeface="IBM Plex Sans Bold"/>
                <a:ea typeface="IBM Plex Sans Bold"/>
                <a:cs typeface="IBM Plex Sans Bold"/>
                <a:sym typeface="IBM Plex Sans Bold"/>
              </a:rPr>
              <a:t>ŞEHİT KADİR DOĞAN’IN AİLESİNE ZİYARET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815" y="177803"/>
            <a:ext cx="7275833" cy="929640"/>
          </a:xfrm>
          <a:custGeom>
            <a:avLst/>
            <a:gdLst/>
            <a:ahLst/>
            <a:cxnLst/>
            <a:rect r="r" b="b" t="t" l="l"/>
            <a:pathLst>
              <a:path h="929640" w="7275833">
                <a:moveTo>
                  <a:pt x="0" y="0"/>
                </a:moveTo>
                <a:lnTo>
                  <a:pt x="7275833" y="0"/>
                </a:lnTo>
                <a:lnTo>
                  <a:pt x="7275833" y="929640"/>
                </a:lnTo>
                <a:lnTo>
                  <a:pt x="0" y="9296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35772" y="1543005"/>
            <a:ext cx="5568471" cy="8093772"/>
          </a:xfrm>
          <a:custGeom>
            <a:avLst/>
            <a:gdLst/>
            <a:ahLst/>
            <a:cxnLst/>
            <a:rect r="r" b="b" t="t" l="l"/>
            <a:pathLst>
              <a:path h="8093772" w="5568471">
                <a:moveTo>
                  <a:pt x="0" y="0"/>
                </a:moveTo>
                <a:lnTo>
                  <a:pt x="5568471" y="0"/>
                </a:lnTo>
                <a:lnTo>
                  <a:pt x="5568471" y="8093772"/>
                </a:lnTo>
                <a:lnTo>
                  <a:pt x="0" y="8093772"/>
                </a:lnTo>
                <a:lnTo>
                  <a:pt x="0" y="0"/>
                </a:lnTo>
                <a:close/>
              </a:path>
            </a:pathLst>
          </a:custGeom>
          <a:blipFill>
            <a:blip r:embed="rId4"/>
            <a:stretch>
              <a:fillRect l="-225" t="-4587" r="0" b="-17998"/>
            </a:stretch>
          </a:blipFill>
        </p:spPr>
      </p:sp>
      <p:sp>
        <p:nvSpPr>
          <p:cNvPr name="TextBox 4" id="4"/>
          <p:cNvSpPr txBox="true"/>
          <p:nvPr/>
        </p:nvSpPr>
        <p:spPr>
          <a:xfrm rot="0">
            <a:off x="585521" y="161811"/>
            <a:ext cx="6268974" cy="763092"/>
          </a:xfrm>
          <a:prstGeom prst="rect">
            <a:avLst/>
          </a:prstGeom>
        </p:spPr>
        <p:txBody>
          <a:bodyPr anchor="t" rtlCol="false" tIns="0" lIns="0" bIns="0" rIns="0">
            <a:spAutoFit/>
          </a:bodyPr>
          <a:lstStyle/>
          <a:p>
            <a:pPr algn="l">
              <a:lnSpc>
                <a:spcPts val="3094"/>
              </a:lnSpc>
            </a:pPr>
            <a:r>
              <a:rPr lang="en-US" sz="2210" spc="2">
                <a:solidFill>
                  <a:srgbClr val="C00000"/>
                </a:solidFill>
                <a:latin typeface="Abril Fatface"/>
                <a:ea typeface="Abril Fatface"/>
                <a:cs typeface="Abril Fatface"/>
                <a:sym typeface="Abril Fatface"/>
              </a:rPr>
              <a:t>OKULUMUZ ÖĞRENCİLERİNDEN YAZILAR VE ŞİİRLER </a:t>
            </a:r>
          </a:p>
        </p:txBody>
      </p:sp>
      <p:sp>
        <p:nvSpPr>
          <p:cNvPr name="TextBox 5" id="5"/>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42768" y="1157220"/>
            <a:ext cx="5874464" cy="8377561"/>
          </a:xfrm>
          <a:custGeom>
            <a:avLst/>
            <a:gdLst/>
            <a:ahLst/>
            <a:cxnLst/>
            <a:rect r="r" b="b" t="t" l="l"/>
            <a:pathLst>
              <a:path h="8377561" w="5874464">
                <a:moveTo>
                  <a:pt x="0" y="0"/>
                </a:moveTo>
                <a:lnTo>
                  <a:pt x="5874464" y="0"/>
                </a:lnTo>
                <a:lnTo>
                  <a:pt x="5874464" y="8377560"/>
                </a:lnTo>
                <a:lnTo>
                  <a:pt x="0" y="8377560"/>
                </a:lnTo>
                <a:lnTo>
                  <a:pt x="0" y="0"/>
                </a:lnTo>
                <a:close/>
              </a:path>
            </a:pathLst>
          </a:custGeom>
          <a:blipFill>
            <a:blip r:embed="rId2"/>
            <a:stretch>
              <a:fillRect l="0" t="-2425" r="0" b="-22234"/>
            </a:stretch>
          </a:blipFill>
        </p:spPr>
      </p:sp>
      <p:sp>
        <p:nvSpPr>
          <p:cNvPr name="TextBox 3" id="3"/>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11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78000" y="2851944"/>
            <a:ext cx="6804000" cy="6584430"/>
          </a:xfrm>
          <a:custGeom>
            <a:avLst/>
            <a:gdLst/>
            <a:ahLst/>
            <a:cxnLst/>
            <a:rect r="r" b="b" t="t" l="l"/>
            <a:pathLst>
              <a:path h="6584430" w="6804000">
                <a:moveTo>
                  <a:pt x="0" y="0"/>
                </a:moveTo>
                <a:lnTo>
                  <a:pt x="6804000" y="0"/>
                </a:lnTo>
                <a:lnTo>
                  <a:pt x="6804000" y="6584431"/>
                </a:lnTo>
                <a:lnTo>
                  <a:pt x="0" y="6584431"/>
                </a:lnTo>
                <a:lnTo>
                  <a:pt x="0" y="0"/>
                </a:lnTo>
                <a:close/>
              </a:path>
            </a:pathLst>
          </a:custGeom>
          <a:blipFill>
            <a:blip r:embed="rId2"/>
            <a:stretch>
              <a:fillRect l="-18210" t="0" r="-53830" b="0"/>
            </a:stretch>
          </a:blipFill>
        </p:spPr>
      </p:sp>
      <p:sp>
        <p:nvSpPr>
          <p:cNvPr name="TextBox 3" id="3"/>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12</a:t>
            </a:r>
          </a:p>
        </p:txBody>
      </p:sp>
      <p:sp>
        <p:nvSpPr>
          <p:cNvPr name="TextBox 4" id="4"/>
          <p:cNvSpPr txBox="true"/>
          <p:nvPr/>
        </p:nvSpPr>
        <p:spPr>
          <a:xfrm rot="0">
            <a:off x="868149" y="607547"/>
            <a:ext cx="5823703" cy="1226119"/>
          </a:xfrm>
          <a:prstGeom prst="rect">
            <a:avLst/>
          </a:prstGeom>
        </p:spPr>
        <p:txBody>
          <a:bodyPr anchor="t" rtlCol="false" tIns="0" lIns="0" bIns="0" rIns="0">
            <a:spAutoFit/>
          </a:bodyPr>
          <a:lstStyle/>
          <a:p>
            <a:pPr algn="ctr">
              <a:lnSpc>
                <a:spcPts val="3274"/>
              </a:lnSpc>
            </a:pPr>
            <a:r>
              <a:rPr lang="en-US" sz="2775" spc="804">
                <a:solidFill>
                  <a:srgbClr val="C00000"/>
                </a:solidFill>
                <a:latin typeface="Abril Fatface"/>
                <a:ea typeface="Abril Fatface"/>
                <a:cs typeface="Abril Fatface"/>
                <a:sym typeface="Abril Fatface"/>
              </a:rPr>
              <a:t>OKULUMUZ 15 TEMMUZ DEMOKRASİ ZAFERİ VE ŞEHİTLER KÖŞESİ</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8980" y="1977815"/>
            <a:ext cx="3351020" cy="3921340"/>
          </a:xfrm>
          <a:custGeom>
            <a:avLst/>
            <a:gdLst/>
            <a:ahLst/>
            <a:cxnLst/>
            <a:rect r="r" b="b" t="t" l="l"/>
            <a:pathLst>
              <a:path h="3921340" w="3351020">
                <a:moveTo>
                  <a:pt x="0" y="0"/>
                </a:moveTo>
                <a:lnTo>
                  <a:pt x="3351020" y="0"/>
                </a:lnTo>
                <a:lnTo>
                  <a:pt x="3351020" y="3921340"/>
                </a:lnTo>
                <a:lnTo>
                  <a:pt x="0" y="3921340"/>
                </a:lnTo>
                <a:lnTo>
                  <a:pt x="0" y="0"/>
                </a:lnTo>
                <a:close/>
              </a:path>
            </a:pathLst>
          </a:custGeom>
          <a:blipFill>
            <a:blip r:embed="rId2"/>
            <a:stretch>
              <a:fillRect l="0" t="-51921" r="0" b="0"/>
            </a:stretch>
          </a:blipFill>
        </p:spPr>
      </p:sp>
      <p:sp>
        <p:nvSpPr>
          <p:cNvPr name="TextBox 3" id="3"/>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13</a:t>
            </a:r>
          </a:p>
        </p:txBody>
      </p:sp>
      <p:sp>
        <p:nvSpPr>
          <p:cNvPr name="TextBox 4" id="4"/>
          <p:cNvSpPr txBox="true"/>
          <p:nvPr/>
        </p:nvSpPr>
        <p:spPr>
          <a:xfrm rot="0">
            <a:off x="1469427" y="708375"/>
            <a:ext cx="4199147" cy="854310"/>
          </a:xfrm>
          <a:prstGeom prst="rect">
            <a:avLst/>
          </a:prstGeom>
        </p:spPr>
        <p:txBody>
          <a:bodyPr anchor="t" rtlCol="false" tIns="0" lIns="0" bIns="0" rIns="0">
            <a:spAutoFit/>
          </a:bodyPr>
          <a:lstStyle/>
          <a:p>
            <a:pPr algn="ctr" marL="0" indent="0" lvl="0">
              <a:lnSpc>
                <a:spcPts val="3425"/>
              </a:lnSpc>
              <a:spcBef>
                <a:spcPct val="0"/>
              </a:spcBef>
            </a:pPr>
            <a:r>
              <a:rPr lang="en-US" sz="2447">
                <a:solidFill>
                  <a:srgbClr val="DA0D14"/>
                </a:solidFill>
                <a:latin typeface="Abril Fatface"/>
                <a:ea typeface="Abril Fatface"/>
                <a:cs typeface="Abril Fatface"/>
                <a:sym typeface="Abril Fatface"/>
              </a:rPr>
              <a:t>ŞEHİT KADİR DOĞAN ‘IN AİLESİNE ZİYARET</a:t>
            </a:r>
          </a:p>
        </p:txBody>
      </p:sp>
      <p:sp>
        <p:nvSpPr>
          <p:cNvPr name="TextBox 5" id="5"/>
          <p:cNvSpPr txBox="true"/>
          <p:nvPr/>
        </p:nvSpPr>
        <p:spPr>
          <a:xfrm rot="0">
            <a:off x="4075837" y="2455401"/>
            <a:ext cx="2492415" cy="2937592"/>
          </a:xfrm>
          <a:prstGeom prst="rect">
            <a:avLst/>
          </a:prstGeom>
        </p:spPr>
        <p:txBody>
          <a:bodyPr anchor="t" rtlCol="false" tIns="0" lIns="0" bIns="0" rIns="0">
            <a:spAutoFit/>
          </a:bodyPr>
          <a:lstStyle/>
          <a:p>
            <a:pPr algn="ctr">
              <a:lnSpc>
                <a:spcPts val="2386"/>
              </a:lnSpc>
              <a:spcBef>
                <a:spcPct val="0"/>
              </a:spcBef>
            </a:pPr>
            <a:r>
              <a:rPr lang="en-US" sz="1704" spc="-10">
                <a:solidFill>
                  <a:srgbClr val="000000"/>
                </a:solidFill>
                <a:latin typeface="Abril Fatface"/>
                <a:ea typeface="Abril Fatface"/>
                <a:cs typeface="Abril Fatface"/>
                <a:sym typeface="Abril Fatface"/>
              </a:rPr>
              <a:t>Okul müdürümüz Reşat SENYÜCEL, okulumuz öğretmenlerinden Muhammed Enes YÜCE ve okulumuz öğrencileri 6 Şubat 2023'te ülkemizde yaşanan depremde şehit olan Kadir DOĞAN’ın ailesini ziyaret ettiler.</a:t>
            </a:r>
          </a:p>
        </p:txBody>
      </p:sp>
      <p:sp>
        <p:nvSpPr>
          <p:cNvPr name="Freeform 6" id="6"/>
          <p:cNvSpPr/>
          <p:nvPr/>
        </p:nvSpPr>
        <p:spPr>
          <a:xfrm flipH="false" flipV="false" rot="0">
            <a:off x="1121548" y="6667423"/>
            <a:ext cx="5316905" cy="3111350"/>
          </a:xfrm>
          <a:custGeom>
            <a:avLst/>
            <a:gdLst/>
            <a:ahLst/>
            <a:cxnLst/>
            <a:rect r="r" b="b" t="t" l="l"/>
            <a:pathLst>
              <a:path h="3111350" w="5316905">
                <a:moveTo>
                  <a:pt x="0" y="0"/>
                </a:moveTo>
                <a:lnTo>
                  <a:pt x="5316904" y="0"/>
                </a:lnTo>
                <a:lnTo>
                  <a:pt x="5316904" y="3111350"/>
                </a:lnTo>
                <a:lnTo>
                  <a:pt x="0" y="3111350"/>
                </a:lnTo>
                <a:lnTo>
                  <a:pt x="0" y="0"/>
                </a:lnTo>
                <a:close/>
              </a:path>
            </a:pathLst>
          </a:custGeom>
          <a:blipFill>
            <a:blip r:embed="rId3"/>
            <a:stretch>
              <a:fillRect l="0" t="-21883" r="-27041" b="-234"/>
            </a:stretch>
          </a:blipFill>
        </p:spPr>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14</a:t>
            </a:r>
          </a:p>
        </p:txBody>
      </p:sp>
      <p:sp>
        <p:nvSpPr>
          <p:cNvPr name="TextBox 3" id="3"/>
          <p:cNvSpPr txBox="true"/>
          <p:nvPr/>
        </p:nvSpPr>
        <p:spPr>
          <a:xfrm rot="0">
            <a:off x="-133655" y="407606"/>
            <a:ext cx="7560000" cy="1083308"/>
          </a:xfrm>
          <a:prstGeom prst="rect">
            <a:avLst/>
          </a:prstGeom>
        </p:spPr>
        <p:txBody>
          <a:bodyPr anchor="t" rtlCol="false" tIns="0" lIns="0" bIns="0" rIns="0">
            <a:spAutoFit/>
          </a:bodyPr>
          <a:lstStyle/>
          <a:p>
            <a:pPr algn="ctr">
              <a:lnSpc>
                <a:spcPts val="4340"/>
              </a:lnSpc>
            </a:pPr>
            <a:r>
              <a:rPr lang="en-US" sz="3100" b="true">
                <a:solidFill>
                  <a:srgbClr val="C00000"/>
                </a:solidFill>
                <a:latin typeface="Arimo Bold"/>
                <a:ea typeface="Arimo Bold"/>
                <a:cs typeface="Arimo Bold"/>
                <a:sym typeface="Arimo Bold"/>
              </a:rPr>
              <a:t>OKULUMUZ ÖĞRETMENLERİNİN DUYGU VE DÜŞÜNCELERİ</a:t>
            </a:r>
          </a:p>
        </p:txBody>
      </p:sp>
      <p:sp>
        <p:nvSpPr>
          <p:cNvPr name="TextBox 4" id="4"/>
          <p:cNvSpPr txBox="true"/>
          <p:nvPr/>
        </p:nvSpPr>
        <p:spPr>
          <a:xfrm rot="0">
            <a:off x="408888" y="1883281"/>
            <a:ext cx="6742225" cy="3393059"/>
          </a:xfrm>
          <a:prstGeom prst="rect">
            <a:avLst/>
          </a:prstGeom>
        </p:spPr>
        <p:txBody>
          <a:bodyPr anchor="t" rtlCol="false" tIns="0" lIns="0" bIns="0" rIns="0">
            <a:spAutoFit/>
          </a:bodyPr>
          <a:lstStyle/>
          <a:p>
            <a:pPr algn="l">
              <a:lnSpc>
                <a:spcPts val="2455"/>
              </a:lnSpc>
            </a:pPr>
            <a:r>
              <a:rPr lang="en-US" sz="1753" spc="-10">
                <a:solidFill>
                  <a:srgbClr val="000000"/>
                </a:solidFill>
                <a:latin typeface="Abril Fatface"/>
                <a:ea typeface="Abril Fatface"/>
                <a:cs typeface="Abril Fatface"/>
                <a:sym typeface="Abril Fatface"/>
              </a:rPr>
              <a:t>15 Temmuz, 2016 yılında milletimizin tarihe yazdırdığı bir kahramanlık destanıdır. Hain girişim milletimizin dik duruşu ve destansı direnişiyle bertaraf edilmiştir. Vatanımız için can veren şehitlerimizi rahmetle ve gazilerimizi minnetle anıyoruz. Türk milleti fedakar evlatlarını hiçbir zaman unutmayacak, hatıralarını yasatacaktır. Biz öğretmenler milli birlik ve bütünlüğümüze, hak ve özgürlüklere, milletimizle omuz omuza sahip çıkmaya ve diriliş ruhunu yaşatmaya ilelebet devam edeceğiz.</a:t>
            </a:r>
          </a:p>
          <a:p>
            <a:pPr algn="l">
              <a:lnSpc>
                <a:spcPts val="2735"/>
              </a:lnSpc>
            </a:pPr>
            <a:r>
              <a:rPr lang="en-US" sz="1953" spc="-11">
                <a:solidFill>
                  <a:srgbClr val="000000"/>
                </a:solidFill>
                <a:latin typeface="Abril Fatface"/>
                <a:ea typeface="Abril Fatface"/>
                <a:cs typeface="Abril Fatface"/>
                <a:sym typeface="Abril Fatface"/>
              </a:rPr>
              <a:t>                                                                                            TUĞÇE YAŞAR </a:t>
            </a:r>
          </a:p>
          <a:p>
            <a:pPr algn="l">
              <a:lnSpc>
                <a:spcPts val="2595"/>
              </a:lnSpc>
              <a:spcBef>
                <a:spcPct val="0"/>
              </a:spcBef>
            </a:pPr>
            <a:r>
              <a:rPr lang="en-US" sz="1853" spc="-11">
                <a:solidFill>
                  <a:srgbClr val="000000"/>
                </a:solidFill>
                <a:latin typeface="Abril Fatface"/>
                <a:ea typeface="Abril Fatface"/>
                <a:cs typeface="Abril Fatface"/>
                <a:sym typeface="Abril Fatface"/>
              </a:rPr>
              <a:t>                                                                                           4-A SINIF ÖĞRETMENİ</a:t>
            </a:r>
          </a:p>
        </p:txBody>
      </p:sp>
      <p:sp>
        <p:nvSpPr>
          <p:cNvPr name="TextBox 5" id="5"/>
          <p:cNvSpPr txBox="true"/>
          <p:nvPr/>
        </p:nvSpPr>
        <p:spPr>
          <a:xfrm rot="0">
            <a:off x="456501" y="5902000"/>
            <a:ext cx="6608570" cy="3697864"/>
          </a:xfrm>
          <a:prstGeom prst="rect">
            <a:avLst/>
          </a:prstGeom>
        </p:spPr>
        <p:txBody>
          <a:bodyPr anchor="t" rtlCol="false" tIns="0" lIns="0" bIns="0" rIns="0">
            <a:spAutoFit/>
          </a:bodyPr>
          <a:lstStyle/>
          <a:p>
            <a:pPr algn="l">
              <a:lnSpc>
                <a:spcPts val="2450"/>
              </a:lnSpc>
            </a:pPr>
            <a:r>
              <a:rPr lang="en-US" sz="1750" spc="-10">
                <a:solidFill>
                  <a:srgbClr val="000000"/>
                </a:solidFill>
                <a:latin typeface="Abril Fatface"/>
                <a:ea typeface="Abril Fatface"/>
                <a:cs typeface="Abril Fatface"/>
                <a:sym typeface="Abril Fatface"/>
              </a:rPr>
              <a:t>15 Temmuz tarihinde Türkiye Cumhuriyeti Devleti'ne Fetö Terör Örgütü tarafından darbe girişimi gerçekleştirildi.</a:t>
            </a:r>
          </a:p>
          <a:p>
            <a:pPr algn="l">
              <a:lnSpc>
                <a:spcPts val="2450"/>
              </a:lnSpc>
            </a:pPr>
            <a:r>
              <a:rPr lang="en-US" sz="1750" spc="-10">
                <a:solidFill>
                  <a:srgbClr val="000000"/>
                </a:solidFill>
                <a:latin typeface="Abril Fatface"/>
                <a:ea typeface="Abril Fatface"/>
                <a:cs typeface="Abril Fatface"/>
                <a:sym typeface="Abril Fatface"/>
              </a:rPr>
              <a:t>Masum askerleri kandırarak sokaklara indiren hainler halka ateş emri veren acımasız komutanlar tarihe bir kara leke olarak geçmiştir.</a:t>
            </a:r>
          </a:p>
          <a:p>
            <a:pPr algn="l">
              <a:lnSpc>
                <a:spcPts val="2450"/>
              </a:lnSpc>
            </a:pPr>
            <a:r>
              <a:rPr lang="en-US" sz="1750" spc="-10">
                <a:solidFill>
                  <a:srgbClr val="000000"/>
                </a:solidFill>
                <a:latin typeface="Abril Fatface"/>
                <a:ea typeface="Abril Fatface"/>
                <a:cs typeface="Abril Fatface"/>
                <a:sym typeface="Abril Fatface"/>
              </a:rPr>
              <a:t>Halkın sokaklara çıkmasıyla birlikte Türkiye'nin her yerinden insanlar darbeye karşı mücadele etti.</a:t>
            </a:r>
          </a:p>
          <a:p>
            <a:pPr algn="l">
              <a:lnSpc>
                <a:spcPts val="2450"/>
              </a:lnSpc>
            </a:pPr>
            <a:r>
              <a:rPr lang="en-US" sz="1750" spc="-10">
                <a:solidFill>
                  <a:srgbClr val="000000"/>
                </a:solidFill>
                <a:latin typeface="Abril Fatface"/>
                <a:ea typeface="Abril Fatface"/>
                <a:cs typeface="Abril Fatface"/>
                <a:sym typeface="Abril Fatface"/>
              </a:rPr>
              <a:t>O insanlarımızın vatan aşkı yüzyıllardır atalarının yaptığı gibi bu vatanı hainlere vermedi.</a:t>
            </a:r>
          </a:p>
          <a:p>
            <a:pPr algn="l">
              <a:lnSpc>
                <a:spcPts val="2590"/>
              </a:lnSpc>
            </a:pPr>
          </a:p>
          <a:p>
            <a:pPr algn="l">
              <a:lnSpc>
                <a:spcPts val="2590"/>
              </a:lnSpc>
            </a:pPr>
            <a:r>
              <a:rPr lang="en-US" sz="1850" spc="-11">
                <a:solidFill>
                  <a:srgbClr val="000000"/>
                </a:solidFill>
                <a:latin typeface="Abril Fatface"/>
                <a:ea typeface="Abril Fatface"/>
                <a:cs typeface="Abril Fatface"/>
                <a:sym typeface="Abril Fatface"/>
              </a:rPr>
              <a:t>                                                                                 MUHAMMED ENES YÜCE</a:t>
            </a:r>
          </a:p>
          <a:p>
            <a:pPr algn="l">
              <a:lnSpc>
                <a:spcPts val="2590"/>
              </a:lnSpc>
              <a:spcBef>
                <a:spcPct val="0"/>
              </a:spcBef>
            </a:pPr>
            <a:r>
              <a:rPr lang="en-US" sz="1850" spc="-11">
                <a:solidFill>
                  <a:srgbClr val="000000"/>
                </a:solidFill>
                <a:latin typeface="Abril Fatface"/>
                <a:ea typeface="Abril Fatface"/>
                <a:cs typeface="Abril Fatface"/>
                <a:sym typeface="Abril Fatface"/>
              </a:rPr>
              <a:t>                                                                                   2-B SINIF ÖĞRETMENİ</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15</a:t>
            </a:r>
          </a:p>
        </p:txBody>
      </p:sp>
      <p:sp>
        <p:nvSpPr>
          <p:cNvPr name="TextBox 3" id="3"/>
          <p:cNvSpPr txBox="true"/>
          <p:nvPr/>
        </p:nvSpPr>
        <p:spPr>
          <a:xfrm rot="0">
            <a:off x="378000" y="1046596"/>
            <a:ext cx="6804000" cy="2534270"/>
          </a:xfrm>
          <a:prstGeom prst="rect">
            <a:avLst/>
          </a:prstGeom>
        </p:spPr>
        <p:txBody>
          <a:bodyPr anchor="t" rtlCol="false" tIns="0" lIns="0" bIns="0" rIns="0">
            <a:spAutoFit/>
          </a:bodyPr>
          <a:lstStyle/>
          <a:p>
            <a:pPr algn="l">
              <a:lnSpc>
                <a:spcPts val="2525"/>
              </a:lnSpc>
            </a:pPr>
            <a:r>
              <a:rPr lang="en-US" sz="1803" spc="-10">
                <a:solidFill>
                  <a:srgbClr val="000000"/>
                </a:solidFill>
                <a:latin typeface="Abril Fatface"/>
                <a:ea typeface="Abril Fatface"/>
                <a:cs typeface="Abril Fatface"/>
                <a:sym typeface="Abril Fatface"/>
              </a:rPr>
              <a:t>Milli birlik ve beraberliğimizi bozmaya çalışan, ülke demokrasini ve halkın egemenliğini tanımayan zihniyete dur diyen bir milletin ferdi olmak kadar gurur verici başka ne olabilir bilmiyorum. Böyle bir millet geçmişte hep olduğu gibi 15 Temmuz'da da destan yazması damarlarımızdaki asil kanın varlığını ispatlıyor.Milletimiz var olsun.</a:t>
            </a:r>
          </a:p>
          <a:p>
            <a:pPr algn="l">
              <a:lnSpc>
                <a:spcPts val="2665"/>
              </a:lnSpc>
            </a:pPr>
            <a:r>
              <a:rPr lang="en-US" sz="1903" spc="-11">
                <a:solidFill>
                  <a:srgbClr val="000000"/>
                </a:solidFill>
                <a:latin typeface="Abril Fatface"/>
                <a:ea typeface="Abril Fatface"/>
                <a:cs typeface="Abril Fatface"/>
                <a:sym typeface="Abril Fatface"/>
              </a:rPr>
              <a:t>                                                                                                      RUKİYE ŞEVGİN</a:t>
            </a:r>
          </a:p>
          <a:p>
            <a:pPr algn="l">
              <a:lnSpc>
                <a:spcPts val="2665"/>
              </a:lnSpc>
              <a:spcBef>
                <a:spcPct val="0"/>
              </a:spcBef>
            </a:pPr>
            <a:r>
              <a:rPr lang="en-US" sz="1903" spc="-11">
                <a:solidFill>
                  <a:srgbClr val="000000"/>
                </a:solidFill>
                <a:latin typeface="Abril Fatface"/>
                <a:ea typeface="Abril Fatface"/>
                <a:cs typeface="Abril Fatface"/>
                <a:sym typeface="Abril Fatface"/>
              </a:rPr>
              <a:t>                                                                                               2-A SINIF ÖĞRETMENİ</a:t>
            </a:r>
          </a:p>
        </p:txBody>
      </p:sp>
      <p:sp>
        <p:nvSpPr>
          <p:cNvPr name="TextBox 4" id="4"/>
          <p:cNvSpPr txBox="true"/>
          <p:nvPr/>
        </p:nvSpPr>
        <p:spPr>
          <a:xfrm rot="0">
            <a:off x="378000" y="4639187"/>
            <a:ext cx="7182000" cy="3773198"/>
          </a:xfrm>
          <a:prstGeom prst="rect">
            <a:avLst/>
          </a:prstGeom>
        </p:spPr>
        <p:txBody>
          <a:bodyPr anchor="t" rtlCol="false" tIns="0" lIns="0" bIns="0" rIns="0">
            <a:spAutoFit/>
          </a:bodyPr>
          <a:lstStyle/>
          <a:p>
            <a:pPr algn="l">
              <a:lnSpc>
                <a:spcPts val="2478"/>
              </a:lnSpc>
            </a:pPr>
            <a:r>
              <a:rPr lang="en-US" sz="1770" spc="-10">
                <a:solidFill>
                  <a:srgbClr val="000000"/>
                </a:solidFill>
                <a:latin typeface="Abril Fatface"/>
                <a:ea typeface="Abril Fatface"/>
                <a:cs typeface="Abril Fatface"/>
                <a:sym typeface="Abril Fatface"/>
              </a:rPr>
              <a:t>Türk milleti, ülkesi için gözünü kırpmadan kendini feda eden vatanseverlerle doludur. Atalarımızdan bize emanet olan vatanımızı yüzyıllardır nasıl koruduysak 15 Temmuz gecesi de canımız pahasına koruduk. Milletçe birlik ve beraberliğimizi bozmadan tek yürek olup bayrağımıza sahip çıktık. Bu uğurda şehit olanları saygı ve minnetle anarak emanetleri olan vatanımıza sahip çıkmaya devam edeceğimize söz veriyoruz. Birdaha böyle bir darbe girişiminin ve ülkemizin huzurunu bozacak herhangi bir olayın yaşanmamasını temenni ediyoruz. Unutmayalım ki birinci vazifemiz: Türk istiklâlini, Türk Cumhuriyeti’ni ilelebet muhafaza ve müdafaa etmektir.</a:t>
            </a:r>
          </a:p>
          <a:p>
            <a:pPr algn="l">
              <a:lnSpc>
                <a:spcPts val="2618"/>
              </a:lnSpc>
            </a:pPr>
            <a:r>
              <a:rPr lang="en-US" sz="1870" spc="-11">
                <a:solidFill>
                  <a:srgbClr val="000000"/>
                </a:solidFill>
                <a:latin typeface="Abril Fatface"/>
                <a:ea typeface="Abril Fatface"/>
                <a:cs typeface="Abril Fatface"/>
                <a:sym typeface="Abril Fatface"/>
              </a:rPr>
              <a:t>                                                                                                          FEDAİ ŞİMŞEK</a:t>
            </a:r>
          </a:p>
          <a:p>
            <a:pPr algn="l">
              <a:lnSpc>
                <a:spcPts val="2618"/>
              </a:lnSpc>
              <a:spcBef>
                <a:spcPct val="0"/>
              </a:spcBef>
            </a:pPr>
            <a:r>
              <a:rPr lang="en-US" sz="1870" spc="-11">
                <a:solidFill>
                  <a:srgbClr val="000000"/>
                </a:solidFill>
                <a:latin typeface="Abril Fatface"/>
                <a:ea typeface="Abril Fatface"/>
                <a:cs typeface="Abril Fatface"/>
                <a:sym typeface="Abril Fatface"/>
              </a:rPr>
              <a:t>                                                                                                  4-B SINIF ÖĞRETMENİ</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2850" cy="10696575"/>
          </a:xfrm>
          <a:custGeom>
            <a:avLst/>
            <a:gdLst/>
            <a:ahLst/>
            <a:cxnLst/>
            <a:rect r="r" b="b" t="t" l="l"/>
            <a:pathLst>
              <a:path h="10696575" w="7562850">
                <a:moveTo>
                  <a:pt x="0" y="0"/>
                </a:moveTo>
                <a:lnTo>
                  <a:pt x="7562850" y="0"/>
                </a:lnTo>
                <a:lnTo>
                  <a:pt x="7562850" y="10696575"/>
                </a:lnTo>
                <a:lnTo>
                  <a:pt x="0" y="106965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3182" y="1649730"/>
            <a:ext cx="7390133" cy="6521958"/>
          </a:xfrm>
          <a:custGeom>
            <a:avLst/>
            <a:gdLst/>
            <a:ahLst/>
            <a:cxnLst/>
            <a:rect r="r" b="b" t="t" l="l"/>
            <a:pathLst>
              <a:path h="6521958" w="7390133">
                <a:moveTo>
                  <a:pt x="0" y="0"/>
                </a:moveTo>
                <a:lnTo>
                  <a:pt x="7390133" y="0"/>
                </a:lnTo>
                <a:lnTo>
                  <a:pt x="7390133" y="6521958"/>
                </a:lnTo>
                <a:lnTo>
                  <a:pt x="0" y="6521958"/>
                </a:lnTo>
                <a:lnTo>
                  <a:pt x="0" y="0"/>
                </a:lnTo>
                <a:close/>
              </a:path>
            </a:pathLst>
          </a:custGeom>
          <a:blipFill>
            <a:blip r:embed="rId4"/>
            <a:stretch>
              <a:fillRect l="0" t="0" r="0" b="-19"/>
            </a:stretch>
          </a:blipFill>
        </p:spPr>
      </p:sp>
      <p:sp>
        <p:nvSpPr>
          <p:cNvPr name="Freeform 4" id="4"/>
          <p:cNvSpPr/>
          <p:nvPr/>
        </p:nvSpPr>
        <p:spPr>
          <a:xfrm flipH="false" flipV="false" rot="0">
            <a:off x="3033398" y="8689934"/>
            <a:ext cx="1486538" cy="1493263"/>
          </a:xfrm>
          <a:custGeom>
            <a:avLst/>
            <a:gdLst/>
            <a:ahLst/>
            <a:cxnLst/>
            <a:rect r="r" b="b" t="t" l="l"/>
            <a:pathLst>
              <a:path h="1493263" w="1486538">
                <a:moveTo>
                  <a:pt x="0" y="0"/>
                </a:moveTo>
                <a:lnTo>
                  <a:pt x="1486538" y="0"/>
                </a:lnTo>
                <a:lnTo>
                  <a:pt x="1486538" y="1493263"/>
                </a:lnTo>
                <a:lnTo>
                  <a:pt x="0" y="1493263"/>
                </a:lnTo>
                <a:lnTo>
                  <a:pt x="0" y="0"/>
                </a:lnTo>
                <a:close/>
              </a:path>
            </a:pathLst>
          </a:custGeom>
          <a:blipFill>
            <a:blip r:embed="rId5"/>
            <a:stretch>
              <a:fillRect l="0" t="0" r="0" b="0"/>
            </a:stretch>
          </a:blipFill>
        </p:spPr>
      </p:sp>
      <p:sp>
        <p:nvSpPr>
          <p:cNvPr name="TextBox 5" id="5"/>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16</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7689847" cy="10823600"/>
          </a:xfrm>
          <a:custGeom>
            <a:avLst/>
            <a:gdLst/>
            <a:ahLst/>
            <a:cxnLst/>
            <a:rect r="r" b="b" t="t" l="l"/>
            <a:pathLst>
              <a:path h="10823600" w="7689847">
                <a:moveTo>
                  <a:pt x="0" y="0"/>
                </a:moveTo>
                <a:lnTo>
                  <a:pt x="7689847" y="0"/>
                </a:lnTo>
                <a:lnTo>
                  <a:pt x="7689847" y="10823600"/>
                </a:lnTo>
                <a:lnTo>
                  <a:pt x="0" y="10823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59887" y="612905"/>
            <a:ext cx="2831335" cy="2326005"/>
          </a:xfrm>
          <a:custGeom>
            <a:avLst/>
            <a:gdLst/>
            <a:ahLst/>
            <a:cxnLst/>
            <a:rect r="r" b="b" t="t" l="l"/>
            <a:pathLst>
              <a:path h="2326005" w="2831335">
                <a:moveTo>
                  <a:pt x="0" y="0"/>
                </a:moveTo>
                <a:lnTo>
                  <a:pt x="2831335" y="0"/>
                </a:lnTo>
                <a:lnTo>
                  <a:pt x="2831335" y="2326005"/>
                </a:lnTo>
                <a:lnTo>
                  <a:pt x="0" y="2326005"/>
                </a:lnTo>
                <a:lnTo>
                  <a:pt x="0" y="0"/>
                </a:lnTo>
                <a:close/>
              </a:path>
            </a:pathLst>
          </a:custGeom>
          <a:blipFill>
            <a:blip r:embed="rId4"/>
            <a:stretch>
              <a:fillRect l="0" t="0" r="0" b="0"/>
            </a:stretch>
          </a:blipFill>
        </p:spPr>
      </p:sp>
      <p:sp>
        <p:nvSpPr>
          <p:cNvPr name="TextBox 4" id="4"/>
          <p:cNvSpPr txBox="true"/>
          <p:nvPr/>
        </p:nvSpPr>
        <p:spPr>
          <a:xfrm rot="0">
            <a:off x="491033" y="585226"/>
            <a:ext cx="4016508" cy="8622361"/>
          </a:xfrm>
          <a:prstGeom prst="rect">
            <a:avLst/>
          </a:prstGeom>
        </p:spPr>
        <p:txBody>
          <a:bodyPr anchor="t" rtlCol="false" tIns="0" lIns="0" bIns="0" rIns="0">
            <a:spAutoFit/>
          </a:bodyPr>
          <a:lstStyle/>
          <a:p>
            <a:pPr algn="l">
              <a:lnSpc>
                <a:spcPts val="1591"/>
              </a:lnSpc>
            </a:pPr>
            <a:r>
              <a:rPr lang="en-US" sz="1343">
                <a:solidFill>
                  <a:srgbClr val="000000"/>
                </a:solidFill>
                <a:latin typeface="Abril Fatface"/>
                <a:ea typeface="Abril Fatface"/>
                <a:cs typeface="Abril Fatface"/>
                <a:sym typeface="Abril Fatface"/>
              </a:rPr>
              <a:t>CUMHURBAŞKANI RECEP TAYYİ P ERDOĞ AN </a:t>
            </a:r>
          </a:p>
          <a:p>
            <a:pPr algn="l">
              <a:lnSpc>
                <a:spcPts val="1420"/>
              </a:lnSpc>
            </a:pPr>
            <a:r>
              <a:rPr lang="en-US" sz="1200" spc="86">
                <a:solidFill>
                  <a:srgbClr val="000000"/>
                </a:solidFill>
                <a:latin typeface="Abril Fatface"/>
                <a:ea typeface="Abril Fatface"/>
                <a:cs typeface="Abril Fatface"/>
                <a:sym typeface="Abril Fatface"/>
              </a:rPr>
              <a:t>Milletin, namuslarına emanet ettiği silahı, tankı, uçağı millete doğrultan FETÖ’ cüler, o gece karşılarında bir kez daha halkımızı, güvenlik güçlerimizi ve tüm kurumlarıyla devletimizi buldu. Kadınıyla, erkeğiyle, genciyle, yaşlısıyla tam bir seferberlik ruhu içinde omuz omuza kahramanca mücadele eden aziz milletimiz, 251 evladını şehit verme pahasına büyük bir zafere imza attı. Darbe ve işgal girişimini püskürttüğümüz bu şanlı zafer, aynı zamanda tüm dünyaya bağımsızlığımızı, milli iradenin hâkimiyetini ve demokrasinin haysiyetini korumak için neler yapabileceğimizi gösteren çok önemli bir ders ve mesaj oldu. " SADECE BİR DARBE TEŞEBBÜSÜNÜ BASTIRMA HİKÂYESİ DEĞİL" Hainlere karşı iman dolu göğsünü siper eden vatandaşlarımızın kahramanlıklarını anlatacak her cümle, her yazı, her hitap eksik kalır. Çünkü milletimizin 15 Temmuz’ da yazdığı destan, sadece bir darbe teşebbüsünü bastırma hikâyesi değildir. O gece milletimizin vatanı, bayrağı, istikbâli ve istiklâli için 1071 ’ de Malazg irt’ teki, 1453 ’ te İstanb ul’ un Fethi’ ndeki, 1915 ’ te Çan akkale’ deki iradesi tekrar tecelli etmiştir. Ölümü öldürenler, gerektiğinde çıplak elleriyle tanklara meydan okuyanlar var olduğu sürece, Allah’ ın izniyle ezanımız susmayacak, bayrağımız inmeyecek, istiklalimize ve istikbalimize kastedenler hedeflerine ulaşamayacaktır. " VAZGEÇMEYECEĞİZ" Bu anlayışla devlet olarak 15 Temmuz ruhuna ve şehitlerimizin emanetine sahip çıkıyor, küresel bir ihanet şebekesi olan FETÖ ile mücadelemize kararlılıkla devam ediyoruz. Hem yurt içinde hem de yurt dışında inlerine girip derdest ettiğimiz FETÖ’ cüleri Türk ad aletin e teslim etmeyi sürdürüyoruz. Dünyanın neresine kaçarlarsa kaçsınlar, son FETÖ’ cü hain de hukuk önünde hesap verene kadar mücadelemizden vazgeçmeyeceğiz. 15 Temmuz Demokrasi ve Milli Birlik Günü vesilesiyle, ' Tür kiye geçilmez' diyerek 15 Temmuz 2016 ’ daki terör saldırısına karşı koyarken şehit olan kardeşlerimi bir kez daha rahmetle yâd ediyor, gazilikle şereflenen vatandaşlarıma sağlıklı ve uzun ömürler diliyorum. O gece derin bir basiretle </a:t>
            </a:r>
          </a:p>
          <a:p>
            <a:pPr algn="l">
              <a:lnSpc>
                <a:spcPts val="1575"/>
              </a:lnSpc>
            </a:pPr>
            <a:r>
              <a:rPr lang="en-US" sz="1200" spc="60">
                <a:solidFill>
                  <a:srgbClr val="000000"/>
                </a:solidFill>
                <a:latin typeface="Abril Fatface"/>
                <a:ea typeface="Abril Fatface"/>
                <a:cs typeface="Abril Fatface"/>
                <a:sym typeface="Abril Fatface"/>
              </a:rPr>
              <a:t>vatanına, bayrağına ve iradesine canı pahasına </a:t>
            </a:r>
          </a:p>
          <a:p>
            <a:pPr algn="l">
              <a:lnSpc>
                <a:spcPts val="1256"/>
              </a:lnSpc>
            </a:pPr>
            <a:r>
              <a:rPr lang="en-US" sz="1200" spc="26">
                <a:solidFill>
                  <a:srgbClr val="000000"/>
                </a:solidFill>
                <a:latin typeface="Abril Fatface"/>
                <a:ea typeface="Abril Fatface"/>
                <a:cs typeface="Abril Fatface"/>
                <a:sym typeface="Abril Fatface"/>
              </a:rPr>
              <a:t>sahip çıkan milletimin her bir ferdini saygıyla </a:t>
            </a:r>
          </a:p>
          <a:p>
            <a:pPr algn="l">
              <a:lnSpc>
                <a:spcPts val="1575"/>
              </a:lnSpc>
            </a:pPr>
            <a:r>
              <a:rPr lang="en-US" sz="1200" spc="62">
                <a:solidFill>
                  <a:srgbClr val="000000"/>
                </a:solidFill>
                <a:latin typeface="Abril Fatface"/>
                <a:ea typeface="Abril Fatface"/>
                <a:cs typeface="Abril Fatface"/>
                <a:sym typeface="Abril Fatface"/>
              </a:rPr>
              <a:t>selamlıyorum. </a:t>
            </a:r>
          </a:p>
        </p:txBody>
      </p:sp>
      <p:sp>
        <p:nvSpPr>
          <p:cNvPr name="TextBox 5" id="5"/>
          <p:cNvSpPr txBox="true"/>
          <p:nvPr/>
        </p:nvSpPr>
        <p:spPr>
          <a:xfrm rot="0">
            <a:off x="4673481" y="3493460"/>
            <a:ext cx="2804147" cy="1217861"/>
          </a:xfrm>
          <a:prstGeom prst="rect">
            <a:avLst/>
          </a:prstGeom>
        </p:spPr>
        <p:txBody>
          <a:bodyPr anchor="t" rtlCol="false" tIns="0" lIns="0" bIns="0" rIns="0">
            <a:spAutoFit/>
          </a:bodyPr>
          <a:lstStyle/>
          <a:p>
            <a:pPr algn="ctr">
              <a:lnSpc>
                <a:spcPts val="2532"/>
              </a:lnSpc>
            </a:pPr>
            <a:r>
              <a:rPr lang="en-US" sz="1800">
                <a:solidFill>
                  <a:srgbClr val="2E3740"/>
                </a:solidFill>
                <a:latin typeface="Abril Fatface"/>
                <a:ea typeface="Abril Fatface"/>
                <a:cs typeface="Abril Fatface"/>
                <a:sym typeface="Abril Fatface"/>
              </a:rPr>
              <a:t>C U M H U R B A Ş K A N I</a:t>
            </a:r>
            <a:r>
              <a:rPr lang="en-US" sz="1800">
                <a:solidFill>
                  <a:srgbClr val="000000"/>
                </a:solidFill>
                <a:latin typeface="Abril Fatface"/>
                <a:ea typeface="Abril Fatface"/>
                <a:cs typeface="Abril Fatface"/>
                <a:sym typeface="Abril Fatface"/>
              </a:rPr>
              <a:t> </a:t>
            </a:r>
            <a:r>
              <a:rPr lang="en-US" sz="1800">
                <a:solidFill>
                  <a:srgbClr val="2E3740"/>
                </a:solidFill>
                <a:latin typeface="Abril Fatface"/>
                <a:ea typeface="Abril Fatface"/>
                <a:cs typeface="Abril Fatface"/>
                <a:sym typeface="Abril Fatface"/>
              </a:rPr>
              <a:t>RECEP TAYİP ERDOĞAN</a:t>
            </a:r>
            <a:r>
              <a:rPr lang="en-US" sz="1800">
                <a:solidFill>
                  <a:srgbClr val="000000"/>
                </a:solidFill>
                <a:latin typeface="Abril Fatface"/>
                <a:ea typeface="Abril Fatface"/>
                <a:cs typeface="Abril Fatface"/>
                <a:sym typeface="Abril Fatface"/>
              </a:rPr>
              <a:t> </a:t>
            </a:r>
            <a:r>
              <a:rPr lang="en-US" sz="1800">
                <a:solidFill>
                  <a:srgbClr val="2E3740"/>
                </a:solidFill>
                <a:latin typeface="Abril Fatface"/>
                <a:ea typeface="Abril Fatface"/>
                <a:cs typeface="Abril Fatface"/>
                <a:sym typeface="Abril Fatface"/>
              </a:rPr>
              <a:t>15 T E M M UZ YAZI</a:t>
            </a:r>
            <a:r>
              <a:rPr lang="en-US" sz="1800">
                <a:solidFill>
                  <a:srgbClr val="000000"/>
                </a:solidFill>
                <a:latin typeface="Abril Fatface"/>
                <a:ea typeface="Abril Fatface"/>
                <a:cs typeface="Abril Fatface"/>
                <a:sym typeface="Abril Fatface"/>
              </a:rPr>
              <a:t> </a:t>
            </a:r>
          </a:p>
          <a:p>
            <a:pPr algn="ctr">
              <a:lnSpc>
                <a:spcPts val="2107"/>
              </a:lnSpc>
            </a:pPr>
            <a:r>
              <a:rPr lang="en-US" sz="1800" spc="88">
                <a:solidFill>
                  <a:srgbClr val="2E3740"/>
                </a:solidFill>
                <a:latin typeface="Abril Fatface"/>
                <a:ea typeface="Abril Fatface"/>
                <a:cs typeface="Abril Fatface"/>
                <a:sym typeface="Abril Fatface"/>
              </a:rPr>
              <a:t>METNİ</a:t>
            </a:r>
            <a:r>
              <a:rPr lang="en-US" sz="1800" spc="88">
                <a:solidFill>
                  <a:srgbClr val="000000"/>
                </a:solidFill>
                <a:latin typeface="Abril Fatface"/>
                <a:ea typeface="Abril Fatface"/>
                <a:cs typeface="Abril Fatface"/>
                <a:sym typeface="Abril Fatface"/>
              </a:rPr>
              <a:t> </a:t>
            </a:r>
          </a:p>
        </p:txBody>
      </p:sp>
      <p:sp>
        <p:nvSpPr>
          <p:cNvPr name="TextBox 6" id="6"/>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0"/>
            <a:ext cx="7562850" cy="3835022"/>
          </a:xfrm>
          <a:custGeom>
            <a:avLst/>
            <a:gdLst/>
            <a:ahLst/>
            <a:cxnLst/>
            <a:rect r="r" b="b" t="t" l="l"/>
            <a:pathLst>
              <a:path h="3835022" w="7562850">
                <a:moveTo>
                  <a:pt x="0" y="0"/>
                </a:moveTo>
                <a:lnTo>
                  <a:pt x="7562850" y="0"/>
                </a:lnTo>
                <a:lnTo>
                  <a:pt x="7562850" y="3835023"/>
                </a:lnTo>
                <a:lnTo>
                  <a:pt x="0" y="38350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26026" y="516603"/>
            <a:ext cx="5110799" cy="3318410"/>
          </a:xfrm>
          <a:custGeom>
            <a:avLst/>
            <a:gdLst/>
            <a:ahLst/>
            <a:cxnLst/>
            <a:rect r="r" b="b" t="t" l="l"/>
            <a:pathLst>
              <a:path h="3318410" w="5110799">
                <a:moveTo>
                  <a:pt x="0" y="0"/>
                </a:moveTo>
                <a:lnTo>
                  <a:pt x="5110798" y="0"/>
                </a:lnTo>
                <a:lnTo>
                  <a:pt x="5110798" y="3318410"/>
                </a:lnTo>
                <a:lnTo>
                  <a:pt x="0" y="3318410"/>
                </a:lnTo>
                <a:lnTo>
                  <a:pt x="0" y="0"/>
                </a:lnTo>
                <a:close/>
              </a:path>
            </a:pathLst>
          </a:custGeom>
          <a:blipFill>
            <a:blip r:embed="rId4"/>
            <a:stretch>
              <a:fillRect l="0" t="0" r="0" b="-873"/>
            </a:stretch>
          </a:blipFill>
        </p:spPr>
      </p:sp>
      <p:sp>
        <p:nvSpPr>
          <p:cNvPr name="TextBox 4" id="4"/>
          <p:cNvSpPr txBox="true"/>
          <p:nvPr/>
        </p:nvSpPr>
        <p:spPr>
          <a:xfrm rot="0">
            <a:off x="3048228" y="4216082"/>
            <a:ext cx="1109109" cy="383649"/>
          </a:xfrm>
          <a:prstGeom prst="rect">
            <a:avLst/>
          </a:prstGeom>
        </p:spPr>
        <p:txBody>
          <a:bodyPr anchor="t" rtlCol="false" tIns="0" lIns="0" bIns="0" rIns="0">
            <a:spAutoFit/>
          </a:bodyPr>
          <a:lstStyle/>
          <a:p>
            <a:pPr algn="l">
              <a:lnSpc>
                <a:spcPts val="3001"/>
              </a:lnSpc>
            </a:pPr>
            <a:r>
              <a:rPr lang="en-US" sz="2143" spc="27">
                <a:solidFill>
                  <a:srgbClr val="C00000"/>
                </a:solidFill>
                <a:latin typeface="Arimo"/>
                <a:ea typeface="Arimo"/>
                <a:cs typeface="Arimo"/>
                <a:sym typeface="Arimo"/>
              </a:rPr>
              <a:t>VATAN </a:t>
            </a:r>
          </a:p>
        </p:txBody>
      </p:sp>
      <p:sp>
        <p:nvSpPr>
          <p:cNvPr name="TextBox 5" id="5"/>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3</a:t>
            </a:r>
          </a:p>
        </p:txBody>
      </p:sp>
      <p:sp>
        <p:nvSpPr>
          <p:cNvPr name="TextBox 6" id="6"/>
          <p:cNvSpPr txBox="true"/>
          <p:nvPr/>
        </p:nvSpPr>
        <p:spPr>
          <a:xfrm rot="0">
            <a:off x="398964" y="4693308"/>
            <a:ext cx="6984353" cy="5393483"/>
          </a:xfrm>
          <a:prstGeom prst="rect">
            <a:avLst/>
          </a:prstGeom>
        </p:spPr>
        <p:txBody>
          <a:bodyPr anchor="t" rtlCol="false" tIns="0" lIns="0" bIns="0" rIns="0">
            <a:spAutoFit/>
          </a:bodyPr>
          <a:lstStyle/>
          <a:p>
            <a:pPr algn="l">
              <a:lnSpc>
                <a:spcPts val="2299"/>
              </a:lnSpc>
            </a:pPr>
            <a:r>
              <a:rPr lang="en-US" sz="1483">
                <a:solidFill>
                  <a:srgbClr val="000000"/>
                </a:solidFill>
                <a:latin typeface="Abril Fatface"/>
                <a:ea typeface="Abril Fatface"/>
                <a:cs typeface="Abril Fatface"/>
                <a:sym typeface="Abril Fatface"/>
              </a:rPr>
              <a:t>Bir milletin sahip olduğu en önemli şey vatanıdır. Bayrak bu vatanın bağımsızlığının sembolüdür. O bayrak dalgalanmaya devam ettiği sürece bir millet varlığını ve vatanını koruyabilir/koruyabilmiştir demektir. Her millet i çin vatan ve bayrak kutsaldır.</a:t>
            </a:r>
          </a:p>
          <a:p>
            <a:pPr algn="l">
              <a:lnSpc>
                <a:spcPts val="2139"/>
              </a:lnSpc>
            </a:pPr>
            <a:r>
              <a:rPr lang="en-US" sz="1380">
                <a:solidFill>
                  <a:srgbClr val="000000"/>
                </a:solidFill>
                <a:latin typeface="Abril Fatface"/>
                <a:ea typeface="Abril Fatface"/>
                <a:cs typeface="Abril Fatface"/>
                <a:sym typeface="Abril Fatface"/>
              </a:rPr>
              <a:t>Bir i nsan vatanını seviyorsa vatanı i çin çalışır. Gerektiği vaziyetlerde canını bi le vermeye hazırdır. Atalarımız da bu mantıkla bu vatanı düşman elinden kurtarıp bizlere bırakabilmişlerdir. Canlarını bizler ve vatanımız i çin feda etmişlerdir.</a:t>
            </a:r>
          </a:p>
          <a:p>
            <a:pPr algn="l">
              <a:lnSpc>
                <a:spcPts val="2139"/>
              </a:lnSpc>
            </a:pPr>
            <a:r>
              <a:rPr lang="en-US" sz="1380">
                <a:solidFill>
                  <a:srgbClr val="000000"/>
                </a:solidFill>
                <a:latin typeface="Abril Fatface"/>
                <a:ea typeface="Abril Fatface"/>
                <a:cs typeface="Abril Fatface"/>
                <a:sym typeface="Abril Fatface"/>
              </a:rPr>
              <a:t>Milletimize bağımsızlık yakışmaktadır ve atalarımız bu bağımsızlığı sağlayabilmek</a:t>
            </a:r>
          </a:p>
          <a:p>
            <a:pPr algn="l">
              <a:lnSpc>
                <a:spcPts val="2139"/>
              </a:lnSpc>
            </a:pPr>
            <a:r>
              <a:rPr lang="en-US" sz="1380">
                <a:solidFill>
                  <a:srgbClr val="000000"/>
                </a:solidFill>
                <a:latin typeface="Abril Fatface"/>
                <a:ea typeface="Abril Fatface"/>
                <a:cs typeface="Abril Fatface"/>
                <a:sym typeface="Abril Fatface"/>
              </a:rPr>
              <a:t>için milli mücadeleyi sürdürmüşlerdir. Bayrağımız böylece gökyüzünde hala</a:t>
            </a:r>
          </a:p>
          <a:p>
            <a:pPr algn="l">
              <a:lnSpc>
                <a:spcPts val="2139"/>
              </a:lnSpc>
            </a:pPr>
            <a:r>
              <a:rPr lang="en-US" sz="1380">
                <a:solidFill>
                  <a:srgbClr val="000000"/>
                </a:solidFill>
                <a:latin typeface="Abril Fatface"/>
                <a:ea typeface="Abril Fatface"/>
                <a:cs typeface="Abril Fatface"/>
                <a:sym typeface="Abril Fatface"/>
              </a:rPr>
              <a:t>dalgalanabilir olmuştur.</a:t>
            </a:r>
          </a:p>
          <a:p>
            <a:pPr algn="l">
              <a:lnSpc>
                <a:spcPts val="2139"/>
              </a:lnSpc>
            </a:pPr>
            <a:r>
              <a:rPr lang="en-US" sz="1380">
                <a:solidFill>
                  <a:srgbClr val="000000"/>
                </a:solidFill>
                <a:latin typeface="Abril Fatface"/>
                <a:ea typeface="Abril Fatface"/>
                <a:cs typeface="Abril Fatface"/>
                <a:sym typeface="Abril Fatface"/>
              </a:rPr>
              <a:t>Geleneklerimizde vatan ve bayrak büyük bir sevgiyle kucaklanır. Her millî bayramda evlerin balkonlarından, pencerelerinden bayrağımız dalgalandırılır. Askerlik görevini yapacak gençlerimiz davullarla, zurnalarla bayraklara sarılarak geçirilir. Vatan uğruna can feda, diyerek uğurlar analar evlatlarını. Vatan i çin savaşa gönderdiği evladına kına yakacak kadar yüreklidir analarımız. Vatanı uğruna şehit olanların tabutu bayrakla sarılır. Bayrak asla ve asla yere konulmaz, ayakaltına alınmaz. Birçok ülke, bayraklarından kıyafetler, eşyalar yaparlar. Bizde öyle büyük</a:t>
            </a:r>
          </a:p>
          <a:p>
            <a:pPr algn="l">
              <a:lnSpc>
                <a:spcPts val="2139"/>
              </a:lnSpc>
            </a:pPr>
            <a:r>
              <a:rPr lang="en-US" sz="1380">
                <a:solidFill>
                  <a:srgbClr val="000000"/>
                </a:solidFill>
                <a:latin typeface="Abril Fatface"/>
                <a:ea typeface="Abril Fatface"/>
                <a:cs typeface="Abril Fatface"/>
                <a:sym typeface="Abril Fatface"/>
              </a:rPr>
              <a:t>bir vatan ve bayrak sevgisi vardır ki onu ne olursa olsun alçaltmak, yere i ndirmek</a:t>
            </a:r>
          </a:p>
          <a:p>
            <a:pPr algn="l">
              <a:lnSpc>
                <a:spcPts val="2139"/>
              </a:lnSpc>
            </a:pPr>
            <a:r>
              <a:rPr lang="en-US" sz="1380">
                <a:solidFill>
                  <a:srgbClr val="000000"/>
                </a:solidFill>
                <a:latin typeface="Abril Fatface"/>
                <a:ea typeface="Abril Fatface"/>
                <a:cs typeface="Abril Fatface"/>
                <a:sym typeface="Abril Fatface"/>
              </a:rPr>
              <a:t>istemeyiz.” Dalgalan sen de şafaklar gibi ey şanlı hilâl!” duygusuyla bakarız, bu aşkla coşarız.</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4524880"/>
            <a:ext cx="7563612" cy="3048"/>
            <a:chOff x="0" y="0"/>
            <a:chExt cx="7563612" cy="3048"/>
          </a:xfrm>
        </p:grpSpPr>
        <p:sp>
          <p:nvSpPr>
            <p:cNvPr name="Freeform 3" id="3"/>
            <p:cNvSpPr/>
            <p:nvPr/>
          </p:nvSpPr>
          <p:spPr>
            <a:xfrm flipH="false" flipV="false" rot="0">
              <a:off x="0" y="0"/>
              <a:ext cx="7563612" cy="3048"/>
            </a:xfrm>
            <a:custGeom>
              <a:avLst/>
              <a:gdLst/>
              <a:ahLst/>
              <a:cxnLst/>
              <a:rect r="r" b="b" t="t" l="l"/>
              <a:pathLst>
                <a:path h="3048" w="7563612">
                  <a:moveTo>
                    <a:pt x="0" y="3048"/>
                  </a:moveTo>
                  <a:lnTo>
                    <a:pt x="7563612" y="0"/>
                  </a:lnTo>
                  <a:lnTo>
                    <a:pt x="0" y="0"/>
                  </a:lnTo>
                  <a:close/>
                </a:path>
              </a:pathLst>
            </a:custGeom>
            <a:solidFill>
              <a:srgbClr val="E4E7EB"/>
            </a:solidFill>
          </p:spPr>
        </p:sp>
      </p:grpSp>
      <p:sp>
        <p:nvSpPr>
          <p:cNvPr name="Freeform 4" id="4"/>
          <p:cNvSpPr/>
          <p:nvPr/>
        </p:nvSpPr>
        <p:spPr>
          <a:xfrm flipH="false" flipV="false" rot="0">
            <a:off x="283577" y="6810234"/>
            <a:ext cx="6022343" cy="3276557"/>
          </a:xfrm>
          <a:custGeom>
            <a:avLst/>
            <a:gdLst/>
            <a:ahLst/>
            <a:cxnLst/>
            <a:rect r="r" b="b" t="t" l="l"/>
            <a:pathLst>
              <a:path h="3276557" w="6022343">
                <a:moveTo>
                  <a:pt x="0" y="0"/>
                </a:moveTo>
                <a:lnTo>
                  <a:pt x="6022343" y="0"/>
                </a:lnTo>
                <a:lnTo>
                  <a:pt x="6022343" y="3276557"/>
                </a:lnTo>
                <a:lnTo>
                  <a:pt x="0" y="3276557"/>
                </a:lnTo>
                <a:lnTo>
                  <a:pt x="0" y="0"/>
                </a:lnTo>
                <a:close/>
              </a:path>
            </a:pathLst>
          </a:custGeom>
          <a:blipFill>
            <a:blip r:embed="rId2"/>
            <a:stretch>
              <a:fillRect l="0" t="-3044" r="0" b="0"/>
            </a:stretch>
          </a:blipFill>
        </p:spPr>
      </p:sp>
      <p:sp>
        <p:nvSpPr>
          <p:cNvPr name="TextBox 5" id="5"/>
          <p:cNvSpPr txBox="true"/>
          <p:nvPr/>
        </p:nvSpPr>
        <p:spPr>
          <a:xfrm rot="0">
            <a:off x="283577" y="524172"/>
            <a:ext cx="3483595" cy="339377"/>
          </a:xfrm>
          <a:prstGeom prst="rect">
            <a:avLst/>
          </a:prstGeom>
        </p:spPr>
        <p:txBody>
          <a:bodyPr anchor="t" rtlCol="false" tIns="0" lIns="0" bIns="0" rIns="0">
            <a:spAutoFit/>
          </a:bodyPr>
          <a:lstStyle/>
          <a:p>
            <a:pPr algn="l">
              <a:lnSpc>
                <a:spcPts val="2816"/>
              </a:lnSpc>
            </a:pPr>
            <a:r>
              <a:rPr lang="en-US" b="true" sz="2011" spc="2">
                <a:solidFill>
                  <a:srgbClr val="C00000"/>
                </a:solidFill>
                <a:latin typeface="IBM Plex Sans Bold"/>
                <a:ea typeface="IBM Plex Sans Bold"/>
                <a:cs typeface="IBM Plex Sans Bold"/>
                <a:sym typeface="IBM Plex Sans Bold"/>
              </a:rPr>
              <a:t>ÖMER HALİSDEMİR </a:t>
            </a:r>
          </a:p>
        </p:txBody>
      </p:sp>
      <p:sp>
        <p:nvSpPr>
          <p:cNvPr name="TextBox 6" id="6"/>
          <p:cNvSpPr txBox="true"/>
          <p:nvPr/>
        </p:nvSpPr>
        <p:spPr>
          <a:xfrm rot="0">
            <a:off x="283577" y="913800"/>
            <a:ext cx="7276423" cy="6314153"/>
          </a:xfrm>
          <a:prstGeom prst="rect">
            <a:avLst/>
          </a:prstGeom>
        </p:spPr>
        <p:txBody>
          <a:bodyPr anchor="t" rtlCol="false" tIns="0" lIns="0" bIns="0" rIns="0">
            <a:spAutoFit/>
          </a:bodyPr>
          <a:lstStyle/>
          <a:p>
            <a:pPr algn="l">
              <a:lnSpc>
                <a:spcPts val="2659"/>
              </a:lnSpc>
            </a:pPr>
            <a:r>
              <a:rPr lang="en-US" sz="1704">
                <a:solidFill>
                  <a:srgbClr val="000000"/>
                </a:solidFill>
                <a:latin typeface="Abril Fatface"/>
                <a:ea typeface="Abril Fatface"/>
                <a:cs typeface="Abril Fatface"/>
                <a:sym typeface="Abril Fatface"/>
              </a:rPr>
              <a:t>. 15 Temmuz darbe girişiminin seyrini değiştiren ve darbeye karşı direnişin temsili haline gelen Ömer Halisdemir, Özel Kuvvetler Komutanı Zekai Aksakallı’nın emrine, sonunda şehadet olduğunu bilerek itaat etti. Özel Kuvvetler Komutanlığı’nı ele geçirmek isteyen darbeci Tuğgeneral Semih Terzi’yi gözünü kırpmadan öldürerek darbenin engellenmesinde büyük rol oynayan Kahraman Halisdemir, olay yerinde darbeci askerler tarafından defalarca kurşunlanarak şehit edildi.</a:t>
            </a:r>
          </a:p>
          <a:p>
            <a:pPr algn="l">
              <a:lnSpc>
                <a:spcPts val="2659"/>
              </a:lnSpc>
            </a:pPr>
            <a:r>
              <a:rPr lang="en-US" sz="1704">
                <a:solidFill>
                  <a:srgbClr val="000000"/>
                </a:solidFill>
                <a:latin typeface="Abril Fatface"/>
                <a:ea typeface="Abril Fatface"/>
                <a:cs typeface="Abril Fatface"/>
                <a:sym typeface="Abril Fatface"/>
              </a:rPr>
              <a:t>Niğde'nin Çukurkuyu beldesinde yaşayan Hasan Hüseyin Halisdemir'in 7 çocuğundan biri olan Ömer Halisdemir, çocukluğunu Çukurkuyu beldesinde geçirdi. Çukurkuyu'da okul sonralarında çobanlık yaptı. Hatice Halisdemir ile evlendi ve Elifnur ve Doğan Ertuğrul adlarında iki çocuğu oldu. Şehit Ömer Halisdemir, 1999 yılında Piyade Astsubay olarak Türk Silahı Kuvvetlerine katıldı. Türk Silahlı Kuvvetleri bünyesinde yurt içinde ve yurt dışında görevler yapan Halisdemir, 15 Temmuz gecesi gösterdiği kahramanlıkta adını unutulmazların arasına yazdırdı.</a:t>
            </a:r>
          </a:p>
          <a:p>
            <a:pPr algn="l">
              <a:lnSpc>
                <a:spcPts val="2659"/>
              </a:lnSpc>
            </a:pPr>
          </a:p>
          <a:p>
            <a:pPr algn="l">
              <a:lnSpc>
                <a:spcPts val="2659"/>
              </a:lnSpc>
            </a:pPr>
          </a:p>
        </p:txBody>
      </p:sp>
      <p:sp>
        <p:nvSpPr>
          <p:cNvPr name="TextBox 7" id="7"/>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80675" y="4151677"/>
            <a:ext cx="6571869" cy="4224023"/>
          </a:xfrm>
          <a:custGeom>
            <a:avLst/>
            <a:gdLst/>
            <a:ahLst/>
            <a:cxnLst/>
            <a:rect r="r" b="b" t="t" l="l"/>
            <a:pathLst>
              <a:path h="4224023" w="6571869">
                <a:moveTo>
                  <a:pt x="0" y="0"/>
                </a:moveTo>
                <a:lnTo>
                  <a:pt x="6571869" y="0"/>
                </a:lnTo>
                <a:lnTo>
                  <a:pt x="6571869" y="4224023"/>
                </a:lnTo>
                <a:lnTo>
                  <a:pt x="0" y="4224023"/>
                </a:lnTo>
                <a:lnTo>
                  <a:pt x="0" y="0"/>
                </a:lnTo>
                <a:close/>
              </a:path>
            </a:pathLst>
          </a:custGeom>
          <a:blipFill>
            <a:blip r:embed="rId2"/>
            <a:stretch>
              <a:fillRect l="0" t="0" r="0" b="0"/>
            </a:stretch>
          </a:blipFill>
        </p:spPr>
      </p:sp>
      <p:sp>
        <p:nvSpPr>
          <p:cNvPr name="TextBox 3" id="3"/>
          <p:cNvSpPr txBox="true"/>
          <p:nvPr/>
        </p:nvSpPr>
        <p:spPr>
          <a:xfrm rot="0">
            <a:off x="380675" y="1511740"/>
            <a:ext cx="2444389" cy="330157"/>
          </a:xfrm>
          <a:prstGeom prst="rect">
            <a:avLst/>
          </a:prstGeom>
        </p:spPr>
        <p:txBody>
          <a:bodyPr anchor="t" rtlCol="false" tIns="0" lIns="0" bIns="0" rIns="0">
            <a:spAutoFit/>
          </a:bodyPr>
          <a:lstStyle/>
          <a:p>
            <a:pPr algn="l">
              <a:lnSpc>
                <a:spcPts val="2799"/>
              </a:lnSpc>
            </a:pPr>
            <a:r>
              <a:rPr lang="en-US" sz="1999" spc="1">
                <a:solidFill>
                  <a:srgbClr val="C00000"/>
                </a:solidFill>
                <a:latin typeface="Abril Fatface"/>
                <a:ea typeface="Abril Fatface"/>
                <a:cs typeface="Abril Fatface"/>
                <a:sym typeface="Abril Fatface"/>
              </a:rPr>
              <a:t>BÜLENT AYDIN </a:t>
            </a:r>
          </a:p>
        </p:txBody>
      </p:sp>
      <p:sp>
        <p:nvSpPr>
          <p:cNvPr name="TextBox 4" id="4"/>
          <p:cNvSpPr txBox="true"/>
          <p:nvPr/>
        </p:nvSpPr>
        <p:spPr>
          <a:xfrm rot="0">
            <a:off x="0" y="1851422"/>
            <a:ext cx="43215" cy="170202"/>
          </a:xfrm>
          <a:prstGeom prst="rect">
            <a:avLst/>
          </a:prstGeom>
        </p:spPr>
        <p:txBody>
          <a:bodyPr anchor="t" rtlCol="false" tIns="0" lIns="0" bIns="0" rIns="0">
            <a:spAutoFit/>
          </a:bodyPr>
          <a:lstStyle/>
          <a:p>
            <a:pPr algn="l">
              <a:lnSpc>
                <a:spcPts val="1351"/>
              </a:lnSpc>
            </a:pPr>
            <a:r>
              <a:rPr lang="en-US" b="true" sz="1200" spc="1">
                <a:solidFill>
                  <a:srgbClr val="000000"/>
                </a:solidFill>
                <a:latin typeface="IBM Plex Sans Bold"/>
                <a:ea typeface="IBM Plex Sans Bold"/>
                <a:cs typeface="IBM Plex Sans Bold"/>
                <a:sym typeface="IBM Plex Sans Bold"/>
              </a:rPr>
              <a:t> </a:t>
            </a:r>
          </a:p>
        </p:txBody>
      </p:sp>
      <p:sp>
        <p:nvSpPr>
          <p:cNvPr name="TextBox 5" id="5"/>
          <p:cNvSpPr txBox="true"/>
          <p:nvPr/>
        </p:nvSpPr>
        <p:spPr>
          <a:xfrm rot="0">
            <a:off x="380675" y="2012099"/>
            <a:ext cx="7389219" cy="579277"/>
          </a:xfrm>
          <a:prstGeom prst="rect">
            <a:avLst/>
          </a:prstGeom>
        </p:spPr>
        <p:txBody>
          <a:bodyPr anchor="t" rtlCol="false" tIns="0" lIns="0" bIns="0" rIns="0">
            <a:spAutoFit/>
          </a:bodyPr>
          <a:lstStyle/>
          <a:p>
            <a:pPr algn="l">
              <a:lnSpc>
                <a:spcPts val="2337"/>
              </a:lnSpc>
            </a:pPr>
            <a:r>
              <a:rPr lang="en-US" sz="1811">
                <a:solidFill>
                  <a:srgbClr val="1F2023"/>
                </a:solidFill>
                <a:latin typeface="Abril Fatface"/>
                <a:ea typeface="Abril Fatface"/>
                <a:cs typeface="Abril Fatface"/>
                <a:sym typeface="Abril Fatface"/>
              </a:rPr>
              <a:t>Kara Kuvvetleri Komutanı'nın koruması olan Topçu Astsubay Kıdemli Başçavuş Bülent Aydın, </a:t>
            </a:r>
          </a:p>
        </p:txBody>
      </p:sp>
      <p:sp>
        <p:nvSpPr>
          <p:cNvPr name="TextBox 6" id="6"/>
          <p:cNvSpPr txBox="true"/>
          <p:nvPr/>
        </p:nvSpPr>
        <p:spPr>
          <a:xfrm rot="0">
            <a:off x="380675" y="2714700"/>
            <a:ext cx="7563326" cy="874509"/>
          </a:xfrm>
          <a:prstGeom prst="rect">
            <a:avLst/>
          </a:prstGeom>
        </p:spPr>
        <p:txBody>
          <a:bodyPr anchor="t" rtlCol="false" tIns="0" lIns="0" bIns="0" rIns="0">
            <a:spAutoFit/>
          </a:bodyPr>
          <a:lstStyle/>
          <a:p>
            <a:pPr algn="l">
              <a:lnSpc>
                <a:spcPts val="2337"/>
              </a:lnSpc>
            </a:pPr>
            <a:r>
              <a:rPr lang="en-US" sz="1811">
                <a:solidFill>
                  <a:srgbClr val="1F2023"/>
                </a:solidFill>
                <a:latin typeface="Abril Fatface"/>
                <a:ea typeface="Abril Fatface"/>
                <a:cs typeface="Abril Fatface"/>
                <a:sym typeface="Abril Fatface"/>
              </a:rPr>
              <a:t>15 Temmuz darbe girişimi akşamı saat 21.30 civarında Genelkurmay Karargâhı'nda silahlı darbeci askerlerle çatışmaya girdi ve 15 Temmuz'un ilk şehidi oldu.</a:t>
            </a:r>
            <a:r>
              <a:rPr lang="en-US" sz="1811">
                <a:solidFill>
                  <a:srgbClr val="000000"/>
                </a:solidFill>
                <a:latin typeface="Abril Fatface"/>
                <a:ea typeface="Abril Fatface"/>
                <a:cs typeface="Abril Fatface"/>
                <a:sym typeface="Abril Fatface"/>
              </a:rPr>
              <a:t> </a:t>
            </a:r>
          </a:p>
        </p:txBody>
      </p:sp>
      <p:sp>
        <p:nvSpPr>
          <p:cNvPr name="TextBox 7" id="7"/>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53325" cy="10696575"/>
          </a:xfrm>
          <a:custGeom>
            <a:avLst/>
            <a:gdLst/>
            <a:ahLst/>
            <a:cxnLst/>
            <a:rect r="r" b="b" t="t" l="l"/>
            <a:pathLst>
              <a:path h="10696575" w="7553325">
                <a:moveTo>
                  <a:pt x="0" y="0"/>
                </a:moveTo>
                <a:lnTo>
                  <a:pt x="7553325" y="0"/>
                </a:lnTo>
                <a:lnTo>
                  <a:pt x="7553325" y="10696575"/>
                </a:lnTo>
                <a:lnTo>
                  <a:pt x="0" y="10696575"/>
                </a:lnTo>
                <a:lnTo>
                  <a:pt x="0" y="0"/>
                </a:lnTo>
                <a:close/>
              </a:path>
            </a:pathLst>
          </a:custGeom>
          <a:blipFill>
            <a:blip r:embed="rId2"/>
            <a:stretch>
              <a:fillRect l="-381776" t="-1068" r="-381865" b="-1025"/>
            </a:stretch>
          </a:blipFill>
        </p:spPr>
      </p:sp>
      <p:sp>
        <p:nvSpPr>
          <p:cNvPr name="Freeform 3" id="3"/>
          <p:cNvSpPr/>
          <p:nvPr/>
        </p:nvSpPr>
        <p:spPr>
          <a:xfrm flipH="false" flipV="false" rot="-5400000">
            <a:off x="1747229" y="5294835"/>
            <a:ext cx="4008530" cy="5876964"/>
          </a:xfrm>
          <a:custGeom>
            <a:avLst/>
            <a:gdLst/>
            <a:ahLst/>
            <a:cxnLst/>
            <a:rect r="r" b="b" t="t" l="l"/>
            <a:pathLst>
              <a:path h="5876964" w="4008530">
                <a:moveTo>
                  <a:pt x="4008530" y="0"/>
                </a:moveTo>
                <a:lnTo>
                  <a:pt x="4008530" y="5876964"/>
                </a:lnTo>
                <a:lnTo>
                  <a:pt x="0" y="5876964"/>
                </a:lnTo>
                <a:lnTo>
                  <a:pt x="0" y="0"/>
                </a:lnTo>
                <a:lnTo>
                  <a:pt x="4008530" y="0"/>
                </a:lnTo>
                <a:close/>
              </a:path>
            </a:pathLst>
          </a:custGeom>
          <a:blipFill>
            <a:blip r:embed="rId3"/>
            <a:stretch>
              <a:fillRect l="0" t="-11903" r="-6332" b="-17032"/>
            </a:stretch>
          </a:blipFill>
        </p:spPr>
      </p:sp>
      <p:sp>
        <p:nvSpPr>
          <p:cNvPr name="Freeform 4" id="4"/>
          <p:cNvSpPr/>
          <p:nvPr/>
        </p:nvSpPr>
        <p:spPr>
          <a:xfrm flipH="false" flipV="false" rot="-5400000">
            <a:off x="1952662" y="1122276"/>
            <a:ext cx="3540653" cy="5933976"/>
          </a:xfrm>
          <a:custGeom>
            <a:avLst/>
            <a:gdLst/>
            <a:ahLst/>
            <a:cxnLst/>
            <a:rect r="r" b="b" t="t" l="l"/>
            <a:pathLst>
              <a:path h="5933976" w="3540653">
                <a:moveTo>
                  <a:pt x="0" y="0"/>
                </a:moveTo>
                <a:lnTo>
                  <a:pt x="3540652" y="0"/>
                </a:lnTo>
                <a:lnTo>
                  <a:pt x="3540652" y="5933976"/>
                </a:lnTo>
                <a:lnTo>
                  <a:pt x="0" y="5933976"/>
                </a:lnTo>
                <a:lnTo>
                  <a:pt x="0" y="0"/>
                </a:lnTo>
                <a:close/>
              </a:path>
            </a:pathLst>
          </a:custGeom>
          <a:blipFill>
            <a:blip r:embed="rId4"/>
            <a:stretch>
              <a:fillRect l="-574" t="-3840" r="-574" b="-3454"/>
            </a:stretch>
          </a:blipFill>
        </p:spPr>
      </p:sp>
      <p:sp>
        <p:nvSpPr>
          <p:cNvPr name="TextBox 5" id="5"/>
          <p:cNvSpPr txBox="true"/>
          <p:nvPr/>
        </p:nvSpPr>
        <p:spPr>
          <a:xfrm rot="0">
            <a:off x="1335662" y="582187"/>
            <a:ext cx="5133137" cy="878444"/>
          </a:xfrm>
          <a:prstGeom prst="rect">
            <a:avLst/>
          </a:prstGeom>
        </p:spPr>
        <p:txBody>
          <a:bodyPr anchor="t" rtlCol="false" tIns="0" lIns="0" bIns="0" rIns="0">
            <a:spAutoFit/>
          </a:bodyPr>
          <a:lstStyle/>
          <a:p>
            <a:pPr algn="l">
              <a:lnSpc>
                <a:spcPts val="3561"/>
              </a:lnSpc>
            </a:pPr>
            <a:r>
              <a:rPr lang="en-US" sz="2544" spc="5">
                <a:solidFill>
                  <a:srgbClr val="C00000"/>
                </a:solidFill>
                <a:latin typeface="Abril Fatface"/>
                <a:ea typeface="Abril Fatface"/>
                <a:cs typeface="Abril Fatface"/>
                <a:sym typeface="Abril Fatface"/>
              </a:rPr>
              <a:t>OKULUMUZ ÖĞRENCİLERİNİN ÇİZDİĞİ 15 TEMMUZ RESİMLERİ </a:t>
            </a:r>
          </a:p>
        </p:txBody>
      </p:sp>
      <p:sp>
        <p:nvSpPr>
          <p:cNvPr name="TextBox 6" id="6"/>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930372" y="-569426"/>
            <a:ext cx="3985885" cy="6636737"/>
          </a:xfrm>
          <a:custGeom>
            <a:avLst/>
            <a:gdLst/>
            <a:ahLst/>
            <a:cxnLst/>
            <a:rect r="r" b="b" t="t" l="l"/>
            <a:pathLst>
              <a:path h="6636737" w="3985885">
                <a:moveTo>
                  <a:pt x="0" y="0"/>
                </a:moveTo>
                <a:lnTo>
                  <a:pt x="3985884" y="0"/>
                </a:lnTo>
                <a:lnTo>
                  <a:pt x="3985884" y="6636737"/>
                </a:lnTo>
                <a:lnTo>
                  <a:pt x="0" y="6636737"/>
                </a:lnTo>
                <a:lnTo>
                  <a:pt x="0" y="0"/>
                </a:lnTo>
                <a:close/>
              </a:path>
            </a:pathLst>
          </a:custGeom>
          <a:blipFill>
            <a:blip r:embed="rId2"/>
            <a:stretch>
              <a:fillRect l="-2405" t="-2127" r="0" b="-7209"/>
            </a:stretch>
          </a:blipFill>
        </p:spPr>
      </p:sp>
      <p:sp>
        <p:nvSpPr>
          <p:cNvPr name="Freeform 3" id="3"/>
          <p:cNvSpPr/>
          <p:nvPr/>
        </p:nvSpPr>
        <p:spPr>
          <a:xfrm flipH="false" flipV="false" rot="-5400000">
            <a:off x="1690059" y="4020574"/>
            <a:ext cx="4466510" cy="6636737"/>
          </a:xfrm>
          <a:custGeom>
            <a:avLst/>
            <a:gdLst/>
            <a:ahLst/>
            <a:cxnLst/>
            <a:rect r="r" b="b" t="t" l="l"/>
            <a:pathLst>
              <a:path h="6636737" w="4466510">
                <a:moveTo>
                  <a:pt x="0" y="0"/>
                </a:moveTo>
                <a:lnTo>
                  <a:pt x="4466510" y="0"/>
                </a:lnTo>
                <a:lnTo>
                  <a:pt x="4466510" y="6636737"/>
                </a:lnTo>
                <a:lnTo>
                  <a:pt x="0" y="6636737"/>
                </a:lnTo>
                <a:lnTo>
                  <a:pt x="0" y="0"/>
                </a:lnTo>
                <a:close/>
              </a:path>
            </a:pathLst>
          </a:custGeom>
          <a:blipFill>
            <a:blip r:embed="rId3"/>
            <a:stretch>
              <a:fillRect l="-2328" t="0" r="0" b="-22430"/>
            </a:stretch>
          </a:blipFill>
        </p:spPr>
      </p:sp>
      <p:sp>
        <p:nvSpPr>
          <p:cNvPr name="TextBox 4" id="4"/>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151778" y="551872"/>
            <a:ext cx="3256443" cy="4973662"/>
          </a:xfrm>
          <a:custGeom>
            <a:avLst/>
            <a:gdLst/>
            <a:ahLst/>
            <a:cxnLst/>
            <a:rect r="r" b="b" t="t" l="l"/>
            <a:pathLst>
              <a:path h="4973662" w="3256443">
                <a:moveTo>
                  <a:pt x="0" y="0"/>
                </a:moveTo>
                <a:lnTo>
                  <a:pt x="3256444" y="0"/>
                </a:lnTo>
                <a:lnTo>
                  <a:pt x="3256444" y="4973662"/>
                </a:lnTo>
                <a:lnTo>
                  <a:pt x="0" y="4973662"/>
                </a:lnTo>
                <a:lnTo>
                  <a:pt x="0" y="0"/>
                </a:lnTo>
                <a:close/>
              </a:path>
            </a:pathLst>
          </a:custGeom>
          <a:blipFill>
            <a:blip r:embed="rId2"/>
            <a:stretch>
              <a:fillRect l="0" t="-233" r="0" b="-16163"/>
            </a:stretch>
          </a:blipFill>
        </p:spPr>
      </p:sp>
      <p:sp>
        <p:nvSpPr>
          <p:cNvPr name="Freeform 3" id="3"/>
          <p:cNvSpPr/>
          <p:nvPr/>
        </p:nvSpPr>
        <p:spPr>
          <a:xfrm flipH="false" flipV="false" rot="-5400000">
            <a:off x="1978312" y="4968120"/>
            <a:ext cx="3603376" cy="5685875"/>
          </a:xfrm>
          <a:custGeom>
            <a:avLst/>
            <a:gdLst/>
            <a:ahLst/>
            <a:cxnLst/>
            <a:rect r="r" b="b" t="t" l="l"/>
            <a:pathLst>
              <a:path h="5685875" w="3603376">
                <a:moveTo>
                  <a:pt x="0" y="0"/>
                </a:moveTo>
                <a:lnTo>
                  <a:pt x="3603376" y="0"/>
                </a:lnTo>
                <a:lnTo>
                  <a:pt x="3603376" y="5685875"/>
                </a:lnTo>
                <a:lnTo>
                  <a:pt x="0" y="5685875"/>
                </a:lnTo>
                <a:lnTo>
                  <a:pt x="0" y="0"/>
                </a:lnTo>
                <a:close/>
              </a:path>
            </a:pathLst>
          </a:custGeom>
          <a:blipFill>
            <a:blip r:embed="rId3"/>
            <a:stretch>
              <a:fillRect l="-3141" t="0" r="0" b="-16204"/>
            </a:stretch>
          </a:blipFill>
        </p:spPr>
      </p:sp>
      <p:sp>
        <p:nvSpPr>
          <p:cNvPr name="TextBox 4" id="4"/>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67355" y="875689"/>
            <a:ext cx="5510928" cy="8557638"/>
          </a:xfrm>
          <a:custGeom>
            <a:avLst/>
            <a:gdLst/>
            <a:ahLst/>
            <a:cxnLst/>
            <a:rect r="r" b="b" t="t" l="l"/>
            <a:pathLst>
              <a:path h="8557638" w="5510928">
                <a:moveTo>
                  <a:pt x="0" y="0"/>
                </a:moveTo>
                <a:lnTo>
                  <a:pt x="5510928" y="0"/>
                </a:lnTo>
                <a:lnTo>
                  <a:pt x="5510928" y="8557638"/>
                </a:lnTo>
                <a:lnTo>
                  <a:pt x="0" y="8557638"/>
                </a:lnTo>
                <a:lnTo>
                  <a:pt x="0" y="0"/>
                </a:lnTo>
                <a:close/>
              </a:path>
            </a:pathLst>
          </a:custGeom>
          <a:blipFill>
            <a:blip r:embed="rId2"/>
            <a:stretch>
              <a:fillRect l="0" t="-1533" r="-723" b="-13779"/>
            </a:stretch>
          </a:blipFill>
        </p:spPr>
      </p:sp>
      <p:sp>
        <p:nvSpPr>
          <p:cNvPr name="TextBox 3" id="3"/>
          <p:cNvSpPr txBox="true"/>
          <p:nvPr/>
        </p:nvSpPr>
        <p:spPr>
          <a:xfrm rot="0">
            <a:off x="6804000" y="9897900"/>
            <a:ext cx="152400" cy="190500"/>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Abril Fatface"/>
                <a:ea typeface="Abril Fatface"/>
                <a:cs typeface="Abril Fatface"/>
                <a:sym typeface="Abril Fatface"/>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DAGUxD7PEtc</dc:identifier>
  <dcterms:modified xsi:type="dcterms:W3CDTF">2011-08-01T06:04:30Z</dcterms:modified>
  <cp:revision>1</cp:revision>
  <dc:title>15 TEMMUZ ÇOCUK GAZETESİ ÖZEL SAYISI.pdf (1) (1).pdf</dc:title>
</cp:coreProperties>
</file>